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9" r:id="rId12"/>
    <p:sldId id="266" r:id="rId13"/>
    <p:sldId id="267"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 id="286" r:id="rId33"/>
    <p:sldId id="288" r:id="rId34"/>
    <p:sldId id="290" r:id="rId35"/>
    <p:sldId id="289" r:id="rId36"/>
    <p:sldId id="291" r:id="rId37"/>
    <p:sldId id="293" r:id="rId38"/>
    <p:sldId id="292" r:id="rId39"/>
    <p:sldId id="295" r:id="rId40"/>
    <p:sldId id="296" r:id="rId41"/>
    <p:sldId id="294" r:id="rId42"/>
    <p:sldId id="297" r:id="rId43"/>
    <p:sldId id="298" r:id="rId44"/>
    <p:sldId id="299" r:id="rId45"/>
    <p:sldId id="300" r:id="rId46"/>
    <p:sldId id="301" r:id="rId47"/>
    <p:sldId id="303" r:id="rId48"/>
    <p:sldId id="304" r:id="rId49"/>
    <p:sldId id="302" r:id="rId50"/>
    <p:sldId id="305" r:id="rId51"/>
    <p:sldId id="306" r:id="rId52"/>
    <p:sldId id="307" r:id="rId53"/>
    <p:sldId id="308" r:id="rId54"/>
    <p:sldId id="309" r:id="rId55"/>
    <p:sldId id="310" r:id="rId56"/>
    <p:sldId id="311" r:id="rId57"/>
    <p:sldId id="31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1ACD6C4-AE02-4BB0-B20B-99D125783680}" type="datetimeFigureOut">
              <a:rPr lang="en-GB" smtClean="0"/>
              <a:t>30/10/2022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4E7FB7-5D08-4B21-A7D1-F5DECDCE17BE}" type="slidenum">
              <a:rPr lang="en-GB" smtClean="0"/>
              <a:t>‹#›</a:t>
            </a:fld>
            <a:endParaRPr lang="en-GB"/>
          </a:p>
        </p:txBody>
      </p:sp>
    </p:spTree>
    <p:extLst>
      <p:ext uri="{BB962C8B-B14F-4D97-AF65-F5344CB8AC3E}">
        <p14:creationId xmlns:p14="http://schemas.microsoft.com/office/powerpoint/2010/main" val="1825571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ACD6C4-AE02-4BB0-B20B-99D125783680}" type="datetimeFigureOut">
              <a:rPr lang="en-GB" smtClean="0"/>
              <a:t>30/10/2022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4E7FB7-5D08-4B21-A7D1-F5DECDCE17BE}" type="slidenum">
              <a:rPr lang="en-GB" smtClean="0"/>
              <a:t>‹#›</a:t>
            </a:fld>
            <a:endParaRPr lang="en-GB"/>
          </a:p>
        </p:txBody>
      </p:sp>
    </p:spTree>
    <p:extLst>
      <p:ext uri="{BB962C8B-B14F-4D97-AF65-F5344CB8AC3E}">
        <p14:creationId xmlns:p14="http://schemas.microsoft.com/office/powerpoint/2010/main" val="1716776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ACD6C4-AE02-4BB0-B20B-99D125783680}" type="datetimeFigureOut">
              <a:rPr lang="en-GB" smtClean="0"/>
              <a:t>30/10/2022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4E7FB7-5D08-4B21-A7D1-F5DECDCE17BE}" type="slidenum">
              <a:rPr lang="en-GB" smtClean="0"/>
              <a:t>‹#›</a:t>
            </a:fld>
            <a:endParaRPr lang="en-GB"/>
          </a:p>
        </p:txBody>
      </p:sp>
    </p:spTree>
    <p:extLst>
      <p:ext uri="{BB962C8B-B14F-4D97-AF65-F5344CB8AC3E}">
        <p14:creationId xmlns:p14="http://schemas.microsoft.com/office/powerpoint/2010/main" val="360515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ACD6C4-AE02-4BB0-B20B-99D125783680}" type="datetimeFigureOut">
              <a:rPr lang="en-GB" smtClean="0"/>
              <a:t>30/10/2022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4E7FB7-5D08-4B21-A7D1-F5DECDCE17BE}"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91843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ACD6C4-AE02-4BB0-B20B-99D125783680}" type="datetimeFigureOut">
              <a:rPr lang="en-GB" smtClean="0"/>
              <a:t>30/10/2022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4E7FB7-5D08-4B21-A7D1-F5DECDCE17BE}" type="slidenum">
              <a:rPr lang="en-GB" smtClean="0"/>
              <a:t>‹#›</a:t>
            </a:fld>
            <a:endParaRPr lang="en-GB"/>
          </a:p>
        </p:txBody>
      </p:sp>
    </p:spTree>
    <p:extLst>
      <p:ext uri="{BB962C8B-B14F-4D97-AF65-F5344CB8AC3E}">
        <p14:creationId xmlns:p14="http://schemas.microsoft.com/office/powerpoint/2010/main" val="1860069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1ACD6C4-AE02-4BB0-B20B-99D125783680}" type="datetimeFigureOut">
              <a:rPr lang="en-GB" smtClean="0"/>
              <a:t>30/10/2022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4E7FB7-5D08-4B21-A7D1-F5DECDCE17BE}" type="slidenum">
              <a:rPr lang="en-GB" smtClean="0"/>
              <a:t>‹#›</a:t>
            </a:fld>
            <a:endParaRPr lang="en-GB"/>
          </a:p>
        </p:txBody>
      </p:sp>
    </p:spTree>
    <p:extLst>
      <p:ext uri="{BB962C8B-B14F-4D97-AF65-F5344CB8AC3E}">
        <p14:creationId xmlns:p14="http://schemas.microsoft.com/office/powerpoint/2010/main" val="2170560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1ACD6C4-AE02-4BB0-B20B-99D125783680}" type="datetimeFigureOut">
              <a:rPr lang="en-GB" smtClean="0"/>
              <a:t>30/10/2022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4E7FB7-5D08-4B21-A7D1-F5DECDCE17BE}" type="slidenum">
              <a:rPr lang="en-GB" smtClean="0"/>
              <a:t>‹#›</a:t>
            </a:fld>
            <a:endParaRPr lang="en-GB"/>
          </a:p>
        </p:txBody>
      </p:sp>
    </p:spTree>
    <p:extLst>
      <p:ext uri="{BB962C8B-B14F-4D97-AF65-F5344CB8AC3E}">
        <p14:creationId xmlns:p14="http://schemas.microsoft.com/office/powerpoint/2010/main" val="3977850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ACD6C4-AE02-4BB0-B20B-99D125783680}" type="datetimeFigureOut">
              <a:rPr lang="en-GB" smtClean="0"/>
              <a:t>30/10/2022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4E7FB7-5D08-4B21-A7D1-F5DECDCE17BE}" type="slidenum">
              <a:rPr lang="en-GB" smtClean="0"/>
              <a:t>‹#›</a:t>
            </a:fld>
            <a:endParaRPr lang="en-GB"/>
          </a:p>
        </p:txBody>
      </p:sp>
    </p:spTree>
    <p:extLst>
      <p:ext uri="{BB962C8B-B14F-4D97-AF65-F5344CB8AC3E}">
        <p14:creationId xmlns:p14="http://schemas.microsoft.com/office/powerpoint/2010/main" val="1958107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ACD6C4-AE02-4BB0-B20B-99D125783680}" type="datetimeFigureOut">
              <a:rPr lang="en-GB" smtClean="0"/>
              <a:t>30/10/2022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4E7FB7-5D08-4B21-A7D1-F5DECDCE17BE}" type="slidenum">
              <a:rPr lang="en-GB" smtClean="0"/>
              <a:t>‹#›</a:t>
            </a:fld>
            <a:endParaRPr lang="en-GB"/>
          </a:p>
        </p:txBody>
      </p:sp>
    </p:spTree>
    <p:extLst>
      <p:ext uri="{BB962C8B-B14F-4D97-AF65-F5344CB8AC3E}">
        <p14:creationId xmlns:p14="http://schemas.microsoft.com/office/powerpoint/2010/main" val="3211881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F1ACD6C4-AE02-4BB0-B20B-99D125783680}" type="datetimeFigureOut">
              <a:rPr lang="en-GB" smtClean="0"/>
              <a:t>30/10/2022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4E7FB7-5D08-4B21-A7D1-F5DECDCE17BE}" type="slidenum">
              <a:rPr lang="en-GB" smtClean="0"/>
              <a:t>‹#›</a:t>
            </a:fld>
            <a:endParaRPr lang="en-GB"/>
          </a:p>
        </p:txBody>
      </p:sp>
    </p:spTree>
    <p:extLst>
      <p:ext uri="{BB962C8B-B14F-4D97-AF65-F5344CB8AC3E}">
        <p14:creationId xmlns:p14="http://schemas.microsoft.com/office/powerpoint/2010/main" val="3289722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ACD6C4-AE02-4BB0-B20B-99D125783680}" type="datetimeFigureOut">
              <a:rPr lang="en-GB" smtClean="0"/>
              <a:t>30/10/2022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4E7FB7-5D08-4B21-A7D1-F5DECDCE17BE}" type="slidenum">
              <a:rPr lang="en-GB" smtClean="0"/>
              <a:t>‹#›</a:t>
            </a:fld>
            <a:endParaRPr lang="en-GB"/>
          </a:p>
        </p:txBody>
      </p:sp>
    </p:spTree>
    <p:extLst>
      <p:ext uri="{BB962C8B-B14F-4D97-AF65-F5344CB8AC3E}">
        <p14:creationId xmlns:p14="http://schemas.microsoft.com/office/powerpoint/2010/main" val="3087624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ACD6C4-AE02-4BB0-B20B-99D125783680}" type="datetimeFigureOut">
              <a:rPr lang="en-GB" smtClean="0"/>
              <a:t>30/10/2022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4E7FB7-5D08-4B21-A7D1-F5DECDCE17BE}" type="slidenum">
              <a:rPr lang="en-GB" smtClean="0"/>
              <a:t>‹#›</a:t>
            </a:fld>
            <a:endParaRPr lang="en-GB"/>
          </a:p>
        </p:txBody>
      </p:sp>
    </p:spTree>
    <p:extLst>
      <p:ext uri="{BB962C8B-B14F-4D97-AF65-F5344CB8AC3E}">
        <p14:creationId xmlns:p14="http://schemas.microsoft.com/office/powerpoint/2010/main" val="4281897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1ACD6C4-AE02-4BB0-B20B-99D125783680}" type="datetimeFigureOut">
              <a:rPr lang="en-GB" smtClean="0"/>
              <a:t>30/10/2022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F4E7FB7-5D08-4B21-A7D1-F5DECDCE17BE}" type="slidenum">
              <a:rPr lang="en-GB" smtClean="0"/>
              <a:t>‹#›</a:t>
            </a:fld>
            <a:endParaRPr lang="en-GB"/>
          </a:p>
        </p:txBody>
      </p:sp>
    </p:spTree>
    <p:extLst>
      <p:ext uri="{BB962C8B-B14F-4D97-AF65-F5344CB8AC3E}">
        <p14:creationId xmlns:p14="http://schemas.microsoft.com/office/powerpoint/2010/main" val="2226968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F1ACD6C4-AE02-4BB0-B20B-99D125783680}" type="datetimeFigureOut">
              <a:rPr lang="en-GB" smtClean="0"/>
              <a:t>30/10/2022</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9F4E7FB7-5D08-4B21-A7D1-F5DECDCE17BE}" type="slidenum">
              <a:rPr lang="en-GB" smtClean="0"/>
              <a:t>‹#›</a:t>
            </a:fld>
            <a:endParaRPr lang="en-GB"/>
          </a:p>
        </p:txBody>
      </p:sp>
    </p:spTree>
    <p:extLst>
      <p:ext uri="{BB962C8B-B14F-4D97-AF65-F5344CB8AC3E}">
        <p14:creationId xmlns:p14="http://schemas.microsoft.com/office/powerpoint/2010/main" val="3963850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1ACD6C4-AE02-4BB0-B20B-99D125783680}" type="datetimeFigureOut">
              <a:rPr lang="en-GB" smtClean="0"/>
              <a:t>30/10/2022</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9F4E7FB7-5D08-4B21-A7D1-F5DECDCE17BE}" type="slidenum">
              <a:rPr lang="en-GB" smtClean="0"/>
              <a:t>‹#›</a:t>
            </a:fld>
            <a:endParaRPr lang="en-GB"/>
          </a:p>
        </p:txBody>
      </p:sp>
    </p:spTree>
    <p:extLst>
      <p:ext uri="{BB962C8B-B14F-4D97-AF65-F5344CB8AC3E}">
        <p14:creationId xmlns:p14="http://schemas.microsoft.com/office/powerpoint/2010/main" val="1134481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F1ACD6C4-AE02-4BB0-B20B-99D125783680}" type="datetimeFigureOut">
              <a:rPr lang="en-GB" smtClean="0"/>
              <a:t>30/10/2022</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9F4E7FB7-5D08-4B21-A7D1-F5DECDCE17BE}" type="slidenum">
              <a:rPr lang="en-GB" smtClean="0"/>
              <a:t>‹#›</a:t>
            </a:fld>
            <a:endParaRPr lang="en-GB"/>
          </a:p>
        </p:txBody>
      </p:sp>
    </p:spTree>
    <p:extLst>
      <p:ext uri="{BB962C8B-B14F-4D97-AF65-F5344CB8AC3E}">
        <p14:creationId xmlns:p14="http://schemas.microsoft.com/office/powerpoint/2010/main" val="1024124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ACD6C4-AE02-4BB0-B20B-99D125783680}" type="datetimeFigureOut">
              <a:rPr lang="en-GB" smtClean="0"/>
              <a:t>30/10/2022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4E7FB7-5D08-4B21-A7D1-F5DECDCE17BE}" type="slidenum">
              <a:rPr lang="en-GB" smtClean="0"/>
              <a:t>‹#›</a:t>
            </a:fld>
            <a:endParaRPr lang="en-GB"/>
          </a:p>
        </p:txBody>
      </p:sp>
    </p:spTree>
    <p:extLst>
      <p:ext uri="{BB962C8B-B14F-4D97-AF65-F5344CB8AC3E}">
        <p14:creationId xmlns:p14="http://schemas.microsoft.com/office/powerpoint/2010/main" val="1029525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1ACD6C4-AE02-4BB0-B20B-99D125783680}" type="datetimeFigureOut">
              <a:rPr lang="en-GB" smtClean="0"/>
              <a:t>30/10/2022</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F4E7FB7-5D08-4B21-A7D1-F5DECDCE17BE}" type="slidenum">
              <a:rPr lang="en-GB" smtClean="0"/>
              <a:t>‹#›</a:t>
            </a:fld>
            <a:endParaRPr lang="en-GB"/>
          </a:p>
        </p:txBody>
      </p:sp>
    </p:spTree>
    <p:extLst>
      <p:ext uri="{BB962C8B-B14F-4D97-AF65-F5344CB8AC3E}">
        <p14:creationId xmlns:p14="http://schemas.microsoft.com/office/powerpoint/2010/main" val="87113598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burp/cert----download"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curl.s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ryhackme.com/room/burpsuiteintruder" TargetMode="External"/><Relationship Id="rId2" Type="http://schemas.openxmlformats.org/officeDocument/2006/relationships/hyperlink" Target="https://tryhackme.com/room/burpsuiterepeater" TargetMode="External"/><Relationship Id="rId1" Type="http://schemas.openxmlformats.org/officeDocument/2006/relationships/slideLayout" Target="../slideLayouts/slideLayout2.xml"/><Relationship Id="rId4" Type="http://schemas.openxmlformats.org/officeDocument/2006/relationships/hyperlink" Target="https://tryhackme.com/room/burpsuite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10.0.10.91/support/ticket/3" TargetMode="External"/><Relationship Id="rId2" Type="http://schemas.openxmlformats.org/officeDocument/2006/relationships/hyperlink" Target="http://machine_ip/support/ticket/NUMBER"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ortswigger/logger-plus-plus" TargetMode="External"/><Relationship Id="rId2" Type="http://schemas.openxmlformats.org/officeDocument/2006/relationships/hyperlink" Target="https://tryhackme.com/room/burpsuite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chq.github.io/CyberChef/"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tackabuse.com/encoding-and-decoding-base64-strings-in-python/"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portswigger/request-timer"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jython.org/download"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1002791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b="1" u="sng" dirty="0" smtClean="0"/>
              <a:t>Installing </a:t>
            </a:r>
            <a:r>
              <a:rPr lang="en-GB" b="1" u="sng" dirty="0" err="1" smtClean="0">
                <a:solidFill>
                  <a:srgbClr val="FFFF00"/>
                </a:solidFill>
              </a:rPr>
              <a:t>ProxyFoxy</a:t>
            </a:r>
            <a:r>
              <a:rPr lang="en-GB" b="1" u="sng" dirty="0" smtClean="0">
                <a:solidFill>
                  <a:srgbClr val="FFFF00"/>
                </a:solidFill>
              </a:rPr>
              <a:t> </a:t>
            </a:r>
            <a:r>
              <a:rPr lang="en-GB" b="1" u="sng" dirty="0" smtClean="0"/>
              <a:t>extension:</a:t>
            </a:r>
          </a:p>
          <a:p>
            <a:pPr marL="0" indent="0">
              <a:buNone/>
            </a:pPr>
            <a:r>
              <a:rPr lang="en-GB" dirty="0" smtClean="0"/>
              <a:t>Add-on-</a:t>
            </a:r>
            <a:r>
              <a:rPr lang="en-GB" dirty="0" smtClean="0">
                <a:sym typeface="Wingdings" panose="05000000000000000000" pitchFamily="2" charset="2"/>
              </a:rPr>
              <a:t> </a:t>
            </a:r>
            <a:r>
              <a:rPr lang="en-GB" dirty="0" err="1" smtClean="0">
                <a:sym typeface="Wingdings" panose="05000000000000000000" pitchFamily="2" charset="2"/>
              </a:rPr>
              <a:t>extention</a:t>
            </a:r>
            <a:endParaRPr lang="en-GB" dirty="0" smtClean="0"/>
          </a:p>
          <a:p>
            <a:pPr marL="0" indent="0">
              <a:buNone/>
            </a:pPr>
            <a:endParaRPr lang="en-GB" b="1"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77" y="1174916"/>
            <a:ext cx="3977287" cy="19777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5456" y="307572"/>
            <a:ext cx="8601075" cy="4905375"/>
          </a:xfrm>
          <a:prstGeom prst="rect">
            <a:avLst/>
          </a:prstGeom>
        </p:spPr>
      </p:pic>
    </p:spTree>
    <p:extLst>
      <p:ext uri="{BB962C8B-B14F-4D97-AF65-F5344CB8AC3E}">
        <p14:creationId xmlns:p14="http://schemas.microsoft.com/office/powerpoint/2010/main" val="710764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8017030" cy="495413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7180" y="0"/>
            <a:ext cx="4423910" cy="2169994"/>
          </a:xfrm>
          <a:prstGeom prst="rect">
            <a:avLst/>
          </a:prstGeom>
        </p:spPr>
      </p:pic>
    </p:spTree>
    <p:extLst>
      <p:ext uri="{BB962C8B-B14F-4D97-AF65-F5344CB8AC3E}">
        <p14:creationId xmlns:p14="http://schemas.microsoft.com/office/powerpoint/2010/main" val="21837173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b="1" u="sng" dirty="0" smtClean="0"/>
              <a:t>Installing Certificate:::::</a:t>
            </a:r>
          </a:p>
          <a:p>
            <a:pPr marL="0" indent="0">
              <a:buNone/>
            </a:pPr>
            <a:r>
              <a:rPr lang="en-GB" dirty="0">
                <a:hlinkClick r:id="rId2"/>
              </a:rPr>
              <a:t>http://</a:t>
            </a:r>
            <a:r>
              <a:rPr lang="en-GB" dirty="0" smtClean="0">
                <a:hlinkClick r:id="rId2"/>
              </a:rPr>
              <a:t>burp/cert----download</a:t>
            </a:r>
            <a:r>
              <a:rPr lang="en-GB" dirty="0" smtClean="0"/>
              <a:t> CA</a:t>
            </a:r>
          </a:p>
          <a:p>
            <a:pPr marL="0" indent="0">
              <a:buNone/>
            </a:pPr>
            <a:r>
              <a:rPr lang="en-GB" dirty="0" err="1" smtClean="0"/>
              <a:t>about:preferences</a:t>
            </a:r>
            <a:endParaRPr lang="en-GB" dirty="0" smtClean="0"/>
          </a:p>
          <a:p>
            <a:pPr marL="0" indent="0">
              <a:buNone/>
            </a:pP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29" y="1256589"/>
            <a:ext cx="8524875" cy="4781550"/>
          </a:xfrm>
          <a:prstGeom prst="rect">
            <a:avLst/>
          </a:prstGeom>
        </p:spPr>
      </p:pic>
    </p:spTree>
    <p:extLst>
      <p:ext uri="{BB962C8B-B14F-4D97-AF65-F5344CB8AC3E}">
        <p14:creationId xmlns:p14="http://schemas.microsoft.com/office/powerpoint/2010/main" val="41593146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970" y="191069"/>
            <a:ext cx="6478447" cy="322087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983" y="0"/>
            <a:ext cx="7069199" cy="315924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493" y="3587512"/>
            <a:ext cx="8159963" cy="2035365"/>
          </a:xfrm>
          <a:prstGeom prst="rect">
            <a:avLst/>
          </a:prstGeom>
        </p:spPr>
      </p:pic>
    </p:spTree>
    <p:extLst>
      <p:ext uri="{BB962C8B-B14F-4D97-AF65-F5344CB8AC3E}">
        <p14:creationId xmlns:p14="http://schemas.microsoft.com/office/powerpoint/2010/main" val="34481262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b="1" dirty="0">
                <a:solidFill>
                  <a:srgbClr val="FFFF00"/>
                </a:solidFill>
              </a:rPr>
              <a:t>The smart option: </a:t>
            </a:r>
            <a:r>
              <a:rPr lang="en-GB" dirty="0"/>
              <a:t>We could create a new user and run Burp Suite under a low privilege account.</a:t>
            </a:r>
          </a:p>
          <a:p>
            <a:pPr marL="0" indent="0">
              <a:buNone/>
            </a:pPr>
            <a:r>
              <a:rPr lang="en-GB" b="1" dirty="0">
                <a:solidFill>
                  <a:srgbClr val="FFFF00"/>
                </a:solidFill>
              </a:rPr>
              <a:t>The easy option: </a:t>
            </a:r>
            <a:r>
              <a:rPr lang="en-GB" dirty="0"/>
              <a:t>We could go to </a:t>
            </a:r>
            <a:r>
              <a:rPr lang="en-GB" b="1" dirty="0">
                <a:solidFill>
                  <a:srgbClr val="FF0000"/>
                </a:solidFill>
              </a:rPr>
              <a:t>Project options -&gt; </a:t>
            </a:r>
            <a:r>
              <a:rPr lang="en-GB" b="1" dirty="0" err="1">
                <a:solidFill>
                  <a:srgbClr val="FF0000"/>
                </a:solidFill>
              </a:rPr>
              <a:t>Misc</a:t>
            </a:r>
            <a:r>
              <a:rPr lang="en-GB" b="1" dirty="0">
                <a:solidFill>
                  <a:srgbClr val="FF0000"/>
                </a:solidFill>
              </a:rPr>
              <a:t> -&gt; Embedded Browser </a:t>
            </a:r>
            <a:r>
              <a:rPr lang="en-GB" dirty="0"/>
              <a:t>and check the </a:t>
            </a:r>
            <a:r>
              <a:rPr lang="en-GB" b="1" dirty="0">
                <a:solidFill>
                  <a:srgbClr val="FF0000"/>
                </a:solidFill>
              </a:rPr>
              <a:t>Allow the embedded browser to run without a sandbox option</a:t>
            </a:r>
            <a:r>
              <a:rPr lang="en-GB" dirty="0"/>
              <a:t>. </a:t>
            </a:r>
            <a:endParaRPr lang="en-GB" dirty="0" smtClean="0"/>
          </a:p>
          <a:p>
            <a:pPr marL="0" indent="0">
              <a:buNone/>
            </a:pPr>
            <a:r>
              <a:rPr lang="en-GB" dirty="0" smtClean="0"/>
              <a:t>Checking </a:t>
            </a:r>
            <a:r>
              <a:rPr lang="en-GB" dirty="0"/>
              <a:t>this option will allow the browser to start, but be aware that it is disabled by default for security reasons: if we get compromised using the browser, then an attacker will have access to our entire machine. On the training environment of the </a:t>
            </a:r>
            <a:r>
              <a:rPr lang="en-GB" dirty="0" err="1"/>
              <a:t>AttackBox</a:t>
            </a:r>
            <a:r>
              <a:rPr lang="en-GB" dirty="0"/>
              <a:t> this is unlikely (and isn't a huge issue even if it does happen), but keep it in mind if you try this on a local installation of Burp Suite.</a:t>
            </a:r>
          </a:p>
        </p:txBody>
      </p:sp>
    </p:spTree>
    <p:extLst>
      <p:ext uri="{BB962C8B-B14F-4D97-AF65-F5344CB8AC3E}">
        <p14:creationId xmlns:p14="http://schemas.microsoft.com/office/powerpoint/2010/main" val="30989573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Scoping and Targeting</a:t>
            </a:r>
          </a:p>
        </p:txBody>
      </p:sp>
      <p:sp>
        <p:nvSpPr>
          <p:cNvPr id="3" name="Content Placeholder 2"/>
          <p:cNvSpPr>
            <a:spLocks noGrp="1"/>
          </p:cNvSpPr>
          <p:nvPr>
            <p:ph idx="1"/>
          </p:nvPr>
        </p:nvSpPr>
        <p:spPr>
          <a:xfrm>
            <a:off x="0" y="1815152"/>
            <a:ext cx="12192000" cy="5042848"/>
          </a:xfrm>
        </p:spPr>
        <p:txBody>
          <a:bodyPr/>
          <a:lstStyle/>
          <a:p>
            <a:r>
              <a:rPr lang="en-GB" dirty="0"/>
              <a:t>It can get extremely tedious having Burp </a:t>
            </a:r>
            <a:r>
              <a:rPr lang="en-GB" b="1" dirty="0"/>
              <a:t>capturing all of our traffic</a:t>
            </a:r>
            <a:r>
              <a:rPr lang="en-GB" dirty="0"/>
              <a:t>. When it logs everything (including traffic to sites we aren't targeting), it muddies up logs we may later wish to send to clients. In short, allowing Burp to capture </a:t>
            </a:r>
            <a:r>
              <a:rPr lang="en-GB" i="1" dirty="0"/>
              <a:t>everything</a:t>
            </a:r>
            <a:r>
              <a:rPr lang="en-GB" dirty="0"/>
              <a:t> can quickly become a massive pain.</a:t>
            </a:r>
          </a:p>
          <a:p>
            <a:pPr marL="0" indent="0">
              <a:buNone/>
            </a:pPr>
            <a:r>
              <a:rPr lang="en-GB" dirty="0"/>
              <a:t>What's the solution? </a:t>
            </a:r>
            <a:r>
              <a:rPr lang="en-GB" b="1" dirty="0">
                <a:solidFill>
                  <a:srgbClr val="FFC000"/>
                </a:solidFill>
              </a:rPr>
              <a:t>Scoping.</a:t>
            </a:r>
          </a:p>
          <a:p>
            <a:pPr marL="0" indent="0">
              <a:buNone/>
            </a:pPr>
            <a:r>
              <a:rPr lang="en-GB" dirty="0"/>
              <a:t>Setting a scope for the project allows us to define what gets </a:t>
            </a:r>
            <a:r>
              <a:rPr lang="en-GB" dirty="0" err="1"/>
              <a:t>proxied</a:t>
            </a:r>
            <a:r>
              <a:rPr lang="en-GB" dirty="0"/>
              <a:t> and logged. </a:t>
            </a:r>
            <a:r>
              <a:rPr lang="en-GB" b="1" dirty="0"/>
              <a:t>We can restrict Burp Suite to </a:t>
            </a:r>
            <a:r>
              <a:rPr lang="en-GB" b="1" i="1" dirty="0"/>
              <a:t>only</a:t>
            </a:r>
            <a:r>
              <a:rPr lang="en-GB" b="1" dirty="0"/>
              <a:t> target the web application(s) that we want to test</a:t>
            </a:r>
            <a:r>
              <a:rPr lang="en-GB" dirty="0"/>
              <a:t>. The easiest way to do this is by switching over to the "</a:t>
            </a:r>
            <a:r>
              <a:rPr lang="en-GB" b="1" dirty="0">
                <a:solidFill>
                  <a:srgbClr val="FFC000"/>
                </a:solidFill>
              </a:rPr>
              <a:t>Target</a:t>
            </a:r>
            <a:r>
              <a:rPr lang="en-GB" dirty="0"/>
              <a:t>" </a:t>
            </a:r>
            <a:r>
              <a:rPr lang="en-GB" b="1" dirty="0">
                <a:solidFill>
                  <a:srgbClr val="FFFF00"/>
                </a:solidFill>
              </a:rPr>
              <a:t>tab, </a:t>
            </a:r>
            <a:r>
              <a:rPr lang="en-GB" b="1" dirty="0">
                <a:solidFill>
                  <a:srgbClr val="C00000"/>
                </a:solidFill>
              </a:rPr>
              <a:t>right-clicking our target </a:t>
            </a:r>
            <a:r>
              <a:rPr lang="en-GB" dirty="0"/>
              <a:t>from our list on the left, then choosing "</a:t>
            </a:r>
            <a:r>
              <a:rPr lang="en-GB" b="1" dirty="0">
                <a:solidFill>
                  <a:srgbClr val="FFC000"/>
                </a:solidFill>
              </a:rPr>
              <a:t>Add To Scope</a:t>
            </a:r>
            <a:r>
              <a:rPr lang="en-GB" dirty="0"/>
              <a:t>". Burp will then ask us whether we want to stop logging anything which isn't in scope -- most of the time we want to </a:t>
            </a:r>
            <a:r>
              <a:rPr lang="en-GB" b="1" dirty="0">
                <a:solidFill>
                  <a:srgbClr val="FFC000"/>
                </a:solidFill>
              </a:rPr>
              <a:t>choose "yes" </a:t>
            </a:r>
            <a:r>
              <a:rPr lang="en-GB" dirty="0"/>
              <a:t>here.</a:t>
            </a:r>
          </a:p>
          <a:p>
            <a:endParaRPr lang="en-GB" dirty="0"/>
          </a:p>
        </p:txBody>
      </p:sp>
    </p:spTree>
    <p:extLst>
      <p:ext uri="{BB962C8B-B14F-4D97-AF65-F5344CB8AC3E}">
        <p14:creationId xmlns:p14="http://schemas.microsoft.com/office/powerpoint/2010/main" val="27583887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4058" y="308424"/>
            <a:ext cx="9777964" cy="6065080"/>
          </a:xfrm>
        </p:spPr>
      </p:pic>
    </p:spTree>
    <p:extLst>
      <p:ext uri="{BB962C8B-B14F-4D97-AF65-F5344CB8AC3E}">
        <p14:creationId xmlns:p14="http://schemas.microsoft.com/office/powerpoint/2010/main" val="37162510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854" y="191069"/>
            <a:ext cx="10153934" cy="6175250"/>
          </a:xfrm>
        </p:spPr>
      </p:pic>
    </p:spTree>
    <p:extLst>
      <p:ext uri="{BB962C8B-B14F-4D97-AF65-F5344CB8AC3E}">
        <p14:creationId xmlns:p14="http://schemas.microsoft.com/office/powerpoint/2010/main" val="16072324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GB" dirty="0"/>
              <a:t>There are three sub-tabs under </a:t>
            </a:r>
            <a:r>
              <a:rPr lang="en-GB" b="1" i="1" dirty="0">
                <a:solidFill>
                  <a:srgbClr val="C00000"/>
                </a:solidFill>
              </a:rPr>
              <a:t>Target</a:t>
            </a:r>
            <a:r>
              <a:rPr lang="en-GB" b="1" dirty="0">
                <a:solidFill>
                  <a:srgbClr val="C00000"/>
                </a:solidFill>
              </a:rPr>
              <a:t>:</a:t>
            </a:r>
          </a:p>
          <a:p>
            <a:r>
              <a:rPr lang="en-GB" sz="1800" b="1" dirty="0"/>
              <a:t>Site map</a:t>
            </a:r>
            <a:r>
              <a:rPr lang="en-GB" sz="1800" dirty="0"/>
              <a:t> allows us to map out the apps we are targeting in a tree structure. Every page that we visit will show up here, allowing us to automatically generate a site map for the target simply by browsing around the web app. Burp Pro would also allow us to spider the targets automatically (i.e. look through every page for links and use them to map out as much of the site as-is publicly accessible using the links between pages); however, with Burp Community, we can still use this to accumulate data whilst we perform our initial enumeration steps.</a:t>
            </a:r>
            <a:br>
              <a:rPr lang="en-GB" sz="1800" dirty="0"/>
            </a:br>
            <a:r>
              <a:rPr lang="en-GB" sz="1800" dirty="0"/>
              <a:t>The Site map can be especially useful if we want to map out an API, as whenever we visit a page, any API endpoints that the page retrieves data from whilst loading will show up here.</a:t>
            </a:r>
          </a:p>
          <a:p>
            <a:r>
              <a:rPr lang="en-GB" sz="1800" b="1" dirty="0"/>
              <a:t>Scope:</a:t>
            </a:r>
            <a:r>
              <a:rPr lang="en-GB" sz="1800" dirty="0"/>
              <a:t> We have already seen the Scope sub-tab -- it allows us to control Burp's target scope for the project.</a:t>
            </a:r>
          </a:p>
          <a:p>
            <a:r>
              <a:rPr lang="en-GB" sz="1800" b="1" dirty="0"/>
              <a:t>Issue Definitions:</a:t>
            </a:r>
            <a:r>
              <a:rPr lang="en-GB" sz="1800" dirty="0"/>
              <a:t> Whilst we don't have access to the Burp Suite vulnerability scanner in Burp Community, we do still have access to a list of all the vulnerabilities it looks for. </a:t>
            </a:r>
            <a:r>
              <a:rPr lang="en-GB" sz="1800" b="1" dirty="0"/>
              <a:t>The Issue Definitions section gives us a huge list of web vulnerabilities (complete with descriptions and references) which we can draw from should we need citations for a report or help describing a vulnerability.</a:t>
            </a:r>
          </a:p>
          <a:p>
            <a:pPr marL="0" indent="0">
              <a:buNone/>
            </a:pPr>
            <a:endParaRPr lang="en-GB" dirty="0"/>
          </a:p>
        </p:txBody>
      </p:sp>
    </p:spTree>
    <p:extLst>
      <p:ext uri="{BB962C8B-B14F-4D97-AF65-F5344CB8AC3E}">
        <p14:creationId xmlns:p14="http://schemas.microsoft.com/office/powerpoint/2010/main" val="6022162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lgn="ctr">
              <a:buNone/>
            </a:pPr>
            <a:r>
              <a:rPr lang="en-GB" sz="3200" b="1" u="sng" dirty="0" smtClean="0"/>
              <a:t>Repeater</a:t>
            </a:r>
          </a:p>
          <a:p>
            <a:pPr marL="0" indent="0">
              <a:buNone/>
            </a:pPr>
            <a:r>
              <a:rPr lang="en-GB" sz="1800" dirty="0"/>
              <a:t>In short: Burp Suite Repeater allows us to craft and/or relay intercepted requests to a target at will. In layman's terms, it means we </a:t>
            </a:r>
            <a:r>
              <a:rPr lang="en-GB" sz="1800" b="1" dirty="0"/>
              <a:t>can take a request captured in the Proxy</a:t>
            </a:r>
            <a:r>
              <a:rPr lang="en-GB" sz="1800" dirty="0"/>
              <a:t>, </a:t>
            </a:r>
            <a:r>
              <a:rPr lang="en-GB" sz="1800" b="1" dirty="0"/>
              <a:t>edit it, and send the same request repeatedly as many times as we wish</a:t>
            </a:r>
            <a:r>
              <a:rPr lang="en-GB" sz="1800" dirty="0"/>
              <a:t>. Alternatively, we could craft requests by hand, much as we would from the CLI (</a:t>
            </a:r>
            <a:r>
              <a:rPr lang="en-GB" sz="1800" b="1" dirty="0"/>
              <a:t>C</a:t>
            </a:r>
            <a:r>
              <a:rPr lang="en-GB" sz="1800" dirty="0"/>
              <a:t>ommand </a:t>
            </a:r>
            <a:r>
              <a:rPr lang="en-GB" sz="1800" b="1" dirty="0"/>
              <a:t>L</a:t>
            </a:r>
            <a:r>
              <a:rPr lang="en-GB" sz="1800" dirty="0"/>
              <a:t>ine </a:t>
            </a:r>
            <a:r>
              <a:rPr lang="en-GB" sz="1800" b="1" dirty="0"/>
              <a:t>I</a:t>
            </a:r>
            <a:r>
              <a:rPr lang="en-GB" sz="1800" dirty="0"/>
              <a:t>nterface), using a tool such as </a:t>
            </a:r>
            <a:r>
              <a:rPr lang="en-GB" sz="1800" dirty="0" err="1">
                <a:hlinkClick r:id="rId2"/>
              </a:rPr>
              <a:t>cURL</a:t>
            </a:r>
            <a:r>
              <a:rPr lang="en-GB" sz="1800" dirty="0"/>
              <a:t> to build and send requests</a:t>
            </a:r>
            <a:r>
              <a:rPr lang="en-GB" sz="1800" dirty="0" smtClean="0"/>
              <a:t>.</a:t>
            </a:r>
          </a:p>
          <a:p>
            <a:pPr>
              <a:buFont typeface="+mj-lt"/>
              <a:buAutoNum type="arabicPeriod"/>
            </a:pPr>
            <a:r>
              <a:rPr lang="en-GB" sz="1800" dirty="0"/>
              <a:t>At the very top left of the tab, we have a list of </a:t>
            </a:r>
            <a:r>
              <a:rPr lang="en-GB" sz="1800" b="1" dirty="0"/>
              <a:t>Repeater requests</a:t>
            </a:r>
            <a:r>
              <a:rPr lang="en-GB" sz="1800" dirty="0"/>
              <a:t>. We can have many </a:t>
            </a:r>
            <a:r>
              <a:rPr lang="en-GB" sz="1800" b="1" dirty="0"/>
              <a:t>different </a:t>
            </a:r>
            <a:r>
              <a:rPr lang="en-GB" sz="1800" b="1" dirty="0" smtClean="0"/>
              <a:t>requests. </a:t>
            </a:r>
            <a:endParaRPr lang="en-GB" sz="1800" dirty="0" smtClean="0"/>
          </a:p>
          <a:p>
            <a:pPr>
              <a:buFont typeface="+mj-lt"/>
              <a:buAutoNum type="arabicPeriod"/>
            </a:pPr>
            <a:r>
              <a:rPr lang="en-GB" sz="1800" dirty="0" smtClean="0"/>
              <a:t>Directly underneath the request list, we have the </a:t>
            </a:r>
            <a:r>
              <a:rPr lang="en-GB" sz="1800" b="1" dirty="0" smtClean="0"/>
              <a:t>controls for the current request</a:t>
            </a:r>
            <a:r>
              <a:rPr lang="en-GB" sz="1800" dirty="0" smtClean="0"/>
              <a:t>. These allow us to send a </a:t>
            </a:r>
            <a:r>
              <a:rPr lang="en-GB" sz="1800" b="1" dirty="0" smtClean="0">
                <a:solidFill>
                  <a:srgbClr val="FF0000"/>
                </a:solidFill>
              </a:rPr>
              <a:t>request, cancel a hanging request</a:t>
            </a:r>
            <a:r>
              <a:rPr lang="en-GB" sz="1800" dirty="0" smtClean="0"/>
              <a:t>, and go </a:t>
            </a:r>
            <a:r>
              <a:rPr lang="en-GB" sz="1800" b="1" dirty="0" smtClean="0">
                <a:solidFill>
                  <a:srgbClr val="FF0000"/>
                </a:solidFill>
              </a:rPr>
              <a:t>forwards/backwards</a:t>
            </a:r>
            <a:r>
              <a:rPr lang="en-GB" sz="1800" dirty="0" smtClean="0"/>
              <a:t> in the request history.</a:t>
            </a:r>
          </a:p>
          <a:p>
            <a:pPr>
              <a:buFont typeface="+mj-lt"/>
              <a:buAutoNum type="arabicPeriod"/>
            </a:pPr>
            <a:r>
              <a:rPr lang="en-GB" sz="1800" dirty="0" smtClean="0"/>
              <a:t>Still </a:t>
            </a:r>
            <a:r>
              <a:rPr lang="en-GB" sz="1800" dirty="0"/>
              <a:t>on the left-hand side of the tab, but taking up most of the window, we </a:t>
            </a:r>
            <a:r>
              <a:rPr lang="en-GB" sz="1800" b="1" dirty="0"/>
              <a:t>have the request and response view</a:t>
            </a:r>
            <a:r>
              <a:rPr lang="en-GB" sz="1800" dirty="0"/>
              <a:t>. </a:t>
            </a:r>
          </a:p>
          <a:p>
            <a:pPr>
              <a:buFont typeface="+mj-lt"/>
              <a:buAutoNum type="arabicPeriod"/>
            </a:pPr>
            <a:r>
              <a:rPr lang="en-GB" sz="1800" dirty="0"/>
              <a:t>Above the request/response section, on the right-hand side, is a set of options allowing us to </a:t>
            </a:r>
            <a:r>
              <a:rPr lang="en-GB" sz="1800" b="1" dirty="0"/>
              <a:t>change the layout for the request and response views</a:t>
            </a:r>
            <a:r>
              <a:rPr lang="en-GB" sz="1800" dirty="0"/>
              <a:t>. </a:t>
            </a:r>
            <a:endParaRPr lang="en-GB" sz="1800" dirty="0" smtClean="0"/>
          </a:p>
          <a:p>
            <a:pPr>
              <a:buFont typeface="+mj-lt"/>
              <a:buAutoNum type="arabicPeriod"/>
            </a:pPr>
            <a:r>
              <a:rPr lang="en-GB" sz="1800" dirty="0" smtClean="0"/>
              <a:t>At </a:t>
            </a:r>
            <a:r>
              <a:rPr lang="en-GB" sz="1800" dirty="0"/>
              <a:t>the right-hand side of the window, we have </a:t>
            </a:r>
            <a:r>
              <a:rPr lang="en-GB" sz="1800" b="1" dirty="0"/>
              <a:t>the Inspector</a:t>
            </a:r>
            <a:r>
              <a:rPr lang="en-GB" sz="1800" dirty="0"/>
              <a:t>, which allows us to </a:t>
            </a:r>
            <a:r>
              <a:rPr lang="en-GB" sz="1800" b="1" dirty="0"/>
              <a:t>break requests</a:t>
            </a:r>
            <a:r>
              <a:rPr lang="en-GB" sz="1800" dirty="0"/>
              <a:t> apart to </a:t>
            </a:r>
            <a:r>
              <a:rPr lang="en-GB" sz="1800" b="1" dirty="0"/>
              <a:t>analyse and edit them in a slightly </a:t>
            </a:r>
            <a:r>
              <a:rPr lang="en-GB" sz="1800" dirty="0"/>
              <a:t>more intuitive way than with the raw editor. </a:t>
            </a:r>
          </a:p>
          <a:p>
            <a:pPr>
              <a:buFont typeface="+mj-lt"/>
              <a:buAutoNum type="arabicPeriod"/>
            </a:pPr>
            <a:r>
              <a:rPr lang="en-GB" sz="1800" dirty="0"/>
              <a:t>Finally, above the Inspector we </a:t>
            </a:r>
            <a:r>
              <a:rPr lang="en-GB" sz="1800" b="1" dirty="0"/>
              <a:t>have our target</a:t>
            </a:r>
            <a:r>
              <a:rPr lang="en-GB" sz="1800" dirty="0"/>
              <a:t>. Quite simply, this is </a:t>
            </a:r>
            <a:r>
              <a:rPr lang="en-GB" sz="1800" b="1" dirty="0"/>
              <a:t>the IP address or domain </a:t>
            </a:r>
            <a:r>
              <a:rPr lang="en-GB" sz="1800" dirty="0"/>
              <a:t>to which we are sending requests. </a:t>
            </a:r>
            <a:endParaRPr lang="en-GB" sz="1800" b="1" u="sng" dirty="0"/>
          </a:p>
        </p:txBody>
      </p:sp>
    </p:spTree>
    <p:extLst>
      <p:ext uri="{BB962C8B-B14F-4D97-AF65-F5344CB8AC3E}">
        <p14:creationId xmlns:p14="http://schemas.microsoft.com/office/powerpoint/2010/main" val="26528203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GB" sz="1800" dirty="0"/>
              <a:t>Burp Suite is a framework </a:t>
            </a:r>
            <a:r>
              <a:rPr lang="en-GB" sz="1800" b="1" dirty="0"/>
              <a:t>written in Java </a:t>
            </a:r>
            <a:r>
              <a:rPr lang="en-GB" sz="1800" dirty="0"/>
              <a:t>that aims to provide a one-stop-shop for web application penetration testing. In many ways, this goal is achieved as Burp is very much the industry standard tool for hands-on web app security assessments. Burp Suite is also very commonly used when assessing mobile applications, as the same features which make it so attractive for web app testing translate almost perfectly into testing the APIs (</a:t>
            </a:r>
            <a:r>
              <a:rPr lang="en-GB" sz="1800" b="1" dirty="0"/>
              <a:t>A</a:t>
            </a:r>
            <a:r>
              <a:rPr lang="en-GB" sz="1800" dirty="0"/>
              <a:t>pplication </a:t>
            </a:r>
            <a:r>
              <a:rPr lang="en-GB" sz="1800" b="1" dirty="0"/>
              <a:t>P</a:t>
            </a:r>
            <a:r>
              <a:rPr lang="en-GB" sz="1800" dirty="0"/>
              <a:t>rogramming</a:t>
            </a:r>
            <a:r>
              <a:rPr lang="en-GB" sz="1800" b="1" dirty="0"/>
              <a:t> I</a:t>
            </a:r>
            <a:r>
              <a:rPr lang="en-GB" sz="1800" dirty="0"/>
              <a:t>nterfaces) powering most mobile </a:t>
            </a:r>
            <a:r>
              <a:rPr lang="en-GB" sz="1800" dirty="0" smtClean="0"/>
              <a:t>apps.</a:t>
            </a:r>
          </a:p>
          <a:p>
            <a:pPr marL="0" indent="0">
              <a:buNone/>
            </a:pPr>
            <a:endParaRPr lang="en-GB" sz="3200" b="1" u="sng" dirty="0" smtClean="0"/>
          </a:p>
          <a:p>
            <a:pPr marL="0" indent="0">
              <a:buNone/>
            </a:pPr>
            <a:r>
              <a:rPr lang="en-GB" sz="3200" b="1" u="sng" dirty="0"/>
              <a:t>Whilst Burp Community </a:t>
            </a:r>
            <a:r>
              <a:rPr lang="en-GB" sz="3200" b="1" u="sng" dirty="0" smtClean="0"/>
              <a:t> </a:t>
            </a:r>
            <a:r>
              <a:rPr lang="en-GB" sz="3200" b="1" u="sng" dirty="0"/>
              <a:t>limited feature</a:t>
            </a:r>
          </a:p>
          <a:p>
            <a:pPr marL="0" indent="0">
              <a:buNone/>
            </a:pPr>
            <a:r>
              <a:rPr lang="en-GB" sz="1800" b="1" dirty="0" smtClean="0"/>
              <a:t>Proxy</a:t>
            </a:r>
            <a:r>
              <a:rPr lang="en-GB" sz="1800" b="1" dirty="0"/>
              <a:t>:</a:t>
            </a:r>
            <a:r>
              <a:rPr lang="en-GB" sz="1800" dirty="0"/>
              <a:t> The most well-known aspect of Burp Suite, the Burp Proxy allows us to </a:t>
            </a:r>
            <a:r>
              <a:rPr lang="en-GB" sz="1800" b="1" dirty="0"/>
              <a:t>intercept and modify </a:t>
            </a:r>
            <a:r>
              <a:rPr lang="en-GB" sz="1800" dirty="0">
                <a:solidFill>
                  <a:srgbClr val="FF0000"/>
                </a:solidFill>
              </a:rPr>
              <a:t>requests/response</a:t>
            </a:r>
            <a:r>
              <a:rPr lang="en-GB" sz="1800" dirty="0"/>
              <a:t>s when</a:t>
            </a:r>
            <a:r>
              <a:rPr lang="en-GB" sz="1800" b="1" dirty="0">
                <a:solidFill>
                  <a:srgbClr val="FFC000"/>
                </a:solidFill>
              </a:rPr>
              <a:t> interacting </a:t>
            </a:r>
            <a:r>
              <a:rPr lang="en-GB" sz="1800" dirty="0"/>
              <a:t>with web applications.</a:t>
            </a:r>
          </a:p>
          <a:p>
            <a:pPr marL="0" indent="0">
              <a:buNone/>
            </a:pPr>
            <a:r>
              <a:rPr lang="en-GB" sz="1800" b="1" dirty="0"/>
              <a:t>Repeater:</a:t>
            </a:r>
            <a:r>
              <a:rPr lang="en-GB" sz="1800" dirty="0"/>
              <a:t> The second most well-known Burp feature -- </a:t>
            </a:r>
            <a:r>
              <a:rPr lang="en-GB" sz="1800" dirty="0">
                <a:hlinkClick r:id="rId2"/>
              </a:rPr>
              <a:t>Repeater</a:t>
            </a:r>
            <a:r>
              <a:rPr lang="en-GB" sz="1800" dirty="0"/>
              <a:t> -- allows us to </a:t>
            </a:r>
            <a:r>
              <a:rPr lang="en-GB" sz="1800" b="1" dirty="0">
                <a:solidFill>
                  <a:srgbClr val="FF0000"/>
                </a:solidFill>
              </a:rPr>
              <a:t>capture, modify</a:t>
            </a:r>
            <a:r>
              <a:rPr lang="en-GB" sz="1800" dirty="0"/>
              <a:t>, then </a:t>
            </a:r>
            <a:r>
              <a:rPr lang="en-GB" sz="1800" dirty="0">
                <a:solidFill>
                  <a:srgbClr val="FFC000"/>
                </a:solidFill>
              </a:rPr>
              <a:t>resend the same request numerous times</a:t>
            </a:r>
            <a:r>
              <a:rPr lang="en-GB" sz="1800" dirty="0"/>
              <a:t>. This feature can be absolutely invaluable, especially when we need to craft a payload through trial and error (e.g. in an </a:t>
            </a:r>
            <a:r>
              <a:rPr lang="en-GB" sz="1800" dirty="0" err="1"/>
              <a:t>SQLi</a:t>
            </a:r>
            <a:r>
              <a:rPr lang="en-GB" sz="1800" dirty="0"/>
              <a:t> -- </a:t>
            </a:r>
            <a:r>
              <a:rPr lang="en-GB" sz="1800" b="1" dirty="0"/>
              <a:t>S</a:t>
            </a:r>
            <a:r>
              <a:rPr lang="en-GB" sz="1800" dirty="0"/>
              <a:t>tructured </a:t>
            </a:r>
            <a:r>
              <a:rPr lang="en-GB" sz="1800" b="1" dirty="0"/>
              <a:t>Q</a:t>
            </a:r>
            <a:r>
              <a:rPr lang="en-GB" sz="1800" dirty="0"/>
              <a:t>uery </a:t>
            </a:r>
            <a:r>
              <a:rPr lang="en-GB" sz="1800" b="1" dirty="0"/>
              <a:t>L</a:t>
            </a:r>
            <a:r>
              <a:rPr lang="en-GB" sz="1800" dirty="0"/>
              <a:t>anguage</a:t>
            </a:r>
            <a:r>
              <a:rPr lang="en-GB" sz="1800" b="1" dirty="0"/>
              <a:t> I</a:t>
            </a:r>
            <a:r>
              <a:rPr lang="en-GB" sz="1800" dirty="0"/>
              <a:t>njection) or when testing the functionality of an endpoint for flaws</a:t>
            </a:r>
            <a:r>
              <a:rPr lang="en-GB" sz="1800" dirty="0" smtClean="0"/>
              <a:t>.</a:t>
            </a:r>
          </a:p>
          <a:p>
            <a:pPr marL="0" indent="0">
              <a:buNone/>
            </a:pPr>
            <a:r>
              <a:rPr lang="en-GB" sz="1800" b="1" dirty="0"/>
              <a:t>Intruder:</a:t>
            </a:r>
            <a:r>
              <a:rPr lang="en-GB" sz="1800" dirty="0"/>
              <a:t> Although harshly rate-limited in Burp Community, </a:t>
            </a:r>
            <a:r>
              <a:rPr lang="en-GB" sz="1800" dirty="0">
                <a:hlinkClick r:id="rId3"/>
              </a:rPr>
              <a:t>Intruder</a:t>
            </a:r>
            <a:r>
              <a:rPr lang="en-GB" sz="1800" dirty="0"/>
              <a:t> allows us to spray an endpoint with requests. This is often </a:t>
            </a:r>
            <a:r>
              <a:rPr lang="en-GB" sz="1800" b="1" dirty="0">
                <a:solidFill>
                  <a:srgbClr val="FFC000"/>
                </a:solidFill>
              </a:rPr>
              <a:t>used for </a:t>
            </a:r>
            <a:r>
              <a:rPr lang="en-GB" sz="1800" b="1" dirty="0" err="1">
                <a:solidFill>
                  <a:srgbClr val="FFC000"/>
                </a:solidFill>
              </a:rPr>
              <a:t>bruteforce</a:t>
            </a:r>
            <a:r>
              <a:rPr lang="en-GB" sz="1800" b="1" dirty="0">
                <a:solidFill>
                  <a:srgbClr val="FFC000"/>
                </a:solidFill>
              </a:rPr>
              <a:t> attacks or to fuzz endpoints</a:t>
            </a:r>
            <a:r>
              <a:rPr lang="en-GB" sz="1800" dirty="0"/>
              <a:t>.</a:t>
            </a:r>
          </a:p>
          <a:p>
            <a:pPr marL="0" indent="0">
              <a:buNone/>
            </a:pPr>
            <a:r>
              <a:rPr lang="en-GB" sz="1800" b="1" dirty="0"/>
              <a:t>Decoder: </a:t>
            </a:r>
            <a:r>
              <a:rPr lang="en-GB" sz="1800" dirty="0"/>
              <a:t>Though less-used than the previously mentioned features, </a:t>
            </a:r>
            <a:r>
              <a:rPr lang="en-GB" sz="1800" dirty="0">
                <a:hlinkClick r:id="rId4"/>
              </a:rPr>
              <a:t>Decoder</a:t>
            </a:r>
            <a:r>
              <a:rPr lang="en-GB" sz="1800" dirty="0"/>
              <a:t> still provides a valuable service when transforming data -- either in terms of decoding captured information, or encoding a payload prior to sending it to the target. Whilst there are other services available to do the same job, doing this directly within Burp Suite can be very efficient.</a:t>
            </a:r>
            <a:br>
              <a:rPr lang="en-GB" sz="1800" dirty="0"/>
            </a:br>
            <a:endParaRPr lang="en-GB" sz="1800" dirty="0"/>
          </a:p>
          <a:p>
            <a:pPr marL="0" indent="0">
              <a:buNone/>
            </a:pPr>
            <a:endParaRPr lang="en-GB" sz="1800" dirty="0"/>
          </a:p>
          <a:p>
            <a:pPr marL="0" indent="0">
              <a:buNone/>
            </a:pPr>
            <a:endParaRPr lang="en-GB" sz="1800" dirty="0"/>
          </a:p>
        </p:txBody>
      </p:sp>
    </p:spTree>
    <p:extLst>
      <p:ext uri="{BB962C8B-B14F-4D97-AF65-F5344CB8AC3E}">
        <p14:creationId xmlns:p14="http://schemas.microsoft.com/office/powerpoint/2010/main" val="23320987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862" y="211327"/>
            <a:ext cx="11165229" cy="5971109"/>
          </a:xfrm>
        </p:spPr>
      </p:pic>
    </p:spTree>
    <p:extLst>
      <p:ext uri="{BB962C8B-B14F-4D97-AF65-F5344CB8AC3E}">
        <p14:creationId xmlns:p14="http://schemas.microsoft.com/office/powerpoint/2010/main" val="25487356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dirty="0"/>
              <a:t>We have four display options here:</a:t>
            </a:r>
          </a:p>
          <a:p>
            <a:r>
              <a:rPr lang="en-GB" sz="1800" b="1" dirty="0"/>
              <a:t>Pretty:</a:t>
            </a:r>
            <a:r>
              <a:rPr lang="en-GB" sz="1800" dirty="0"/>
              <a:t> This is the default option. It takes the raw response and attempts to beautify it slightly, making it easier to read.</a:t>
            </a:r>
          </a:p>
          <a:p>
            <a:r>
              <a:rPr lang="en-GB" sz="1800" b="1" dirty="0"/>
              <a:t>Raw:</a:t>
            </a:r>
            <a:r>
              <a:rPr lang="en-GB" sz="1800" dirty="0"/>
              <a:t> The pure, un-beautified response from the server.</a:t>
            </a:r>
          </a:p>
          <a:p>
            <a:r>
              <a:rPr lang="en-GB" sz="1800" b="1" dirty="0"/>
              <a:t>Hex:</a:t>
            </a:r>
            <a:r>
              <a:rPr lang="en-GB" sz="1800" dirty="0"/>
              <a:t> This view takes the raw response and gives us a byte view of it -- especially useful if the response is a binary file.</a:t>
            </a:r>
          </a:p>
          <a:p>
            <a:r>
              <a:rPr lang="en-GB" sz="1800" b="1" dirty="0"/>
              <a:t>Render:</a:t>
            </a:r>
            <a:r>
              <a:rPr lang="en-GB" sz="1800" dirty="0"/>
              <a:t> The render view renders the page as it would appear in your browser. Whilst not </a:t>
            </a:r>
            <a:r>
              <a:rPr lang="en-GB" sz="1800" i="1" dirty="0"/>
              <a:t>hugely</a:t>
            </a:r>
            <a:r>
              <a:rPr lang="en-GB" sz="1800" dirty="0"/>
              <a:t> useful given that we would usually be interested in the source code when using Repeater, this is still a neat trick</a:t>
            </a:r>
            <a:r>
              <a:rPr lang="en-GB" sz="1800" dirty="0" smtClean="0"/>
              <a:t>.</a:t>
            </a:r>
          </a:p>
          <a:p>
            <a:endParaRPr lang="en-GB" sz="1800" dirty="0"/>
          </a:p>
          <a:p>
            <a:endParaRPr lang="en-GB" sz="1800" dirty="0" smtClean="0"/>
          </a:p>
          <a:p>
            <a:endParaRPr lang="en-GB" sz="1800" dirty="0"/>
          </a:p>
          <a:p>
            <a:endParaRPr lang="en-GB" sz="1800" dirty="0" smtClean="0"/>
          </a:p>
          <a:p>
            <a:pPr marL="0" indent="0">
              <a:buNone/>
            </a:pPr>
            <a:r>
              <a:rPr lang="en-GB" sz="1800" dirty="0"/>
              <a:t>Just to the right of the view buttons is the "Show non-printable characters" button </a:t>
            </a:r>
            <a:r>
              <a:rPr lang="en-GB" sz="1800" b="1" dirty="0">
                <a:solidFill>
                  <a:srgbClr val="FF0000"/>
                </a:solidFill>
              </a:rPr>
              <a:t>(\n). </a:t>
            </a:r>
            <a:r>
              <a:rPr lang="en-GB" sz="1800" dirty="0"/>
              <a:t>This button allows us to display characters that </a:t>
            </a:r>
            <a:r>
              <a:rPr lang="en-GB" sz="1800" b="1" dirty="0"/>
              <a:t>usually wouldn't show up in the Pretty or Raw </a:t>
            </a:r>
            <a:r>
              <a:rPr lang="en-GB" sz="1800" dirty="0"/>
              <a:t>views. For example, every line in the response will end with the characters </a:t>
            </a:r>
            <a:r>
              <a:rPr lang="en-GB" sz="1800" b="1" dirty="0">
                <a:solidFill>
                  <a:srgbClr val="FF0000"/>
                </a:solidFill>
              </a:rPr>
              <a:t>\r\n </a:t>
            </a:r>
            <a:r>
              <a:rPr lang="en-GB" sz="1800" dirty="0"/>
              <a:t>-- these signify a </a:t>
            </a:r>
            <a:r>
              <a:rPr lang="en-GB" sz="1800" b="1" dirty="0"/>
              <a:t>carriage return followed by a newline </a:t>
            </a:r>
            <a:r>
              <a:rPr lang="en-GB" sz="1800" dirty="0"/>
              <a:t>and are part of how </a:t>
            </a:r>
            <a:r>
              <a:rPr lang="en-GB" sz="1800" b="1" dirty="0"/>
              <a:t>HTTP headers </a:t>
            </a:r>
            <a:r>
              <a:rPr lang="en-GB" sz="1800" dirty="0"/>
              <a:t>are interpreted.</a:t>
            </a:r>
          </a:p>
          <a:p>
            <a:pPr marL="0" indent="0">
              <a:buNone/>
            </a:pP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8817" y="3118798"/>
            <a:ext cx="4526508" cy="1202354"/>
          </a:xfrm>
          <a:prstGeom prst="rect">
            <a:avLst/>
          </a:prstGeom>
        </p:spPr>
      </p:pic>
    </p:spTree>
    <p:extLst>
      <p:ext uri="{BB962C8B-B14F-4D97-AF65-F5344CB8AC3E}">
        <p14:creationId xmlns:p14="http://schemas.microsoft.com/office/powerpoint/2010/main" val="14539171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GB" sz="1800" b="1" dirty="0"/>
              <a:t>Query Parameters</a:t>
            </a:r>
            <a:r>
              <a:rPr lang="en-GB" sz="1800" dirty="0"/>
              <a:t>, which refer to </a:t>
            </a:r>
            <a:r>
              <a:rPr lang="en-GB" sz="1800" b="1" dirty="0">
                <a:solidFill>
                  <a:srgbClr val="FFC000"/>
                </a:solidFill>
              </a:rPr>
              <a:t>data being sent to the server in the URL</a:t>
            </a:r>
            <a:r>
              <a:rPr lang="en-GB" sz="1800" dirty="0"/>
              <a:t>. For example, in a GET request to </a:t>
            </a:r>
            <a:r>
              <a:rPr lang="en-GB" sz="1800" dirty="0">
                <a:solidFill>
                  <a:srgbClr val="FFC000"/>
                </a:solidFill>
              </a:rPr>
              <a:t>https://admin.tryhackme.com/?redirect=false</a:t>
            </a:r>
            <a:r>
              <a:rPr lang="en-GB" sz="1800" dirty="0"/>
              <a:t>, there is a </a:t>
            </a:r>
            <a:r>
              <a:rPr lang="en-GB" sz="1800" b="1" dirty="0">
                <a:solidFill>
                  <a:srgbClr val="FF0000"/>
                </a:solidFill>
              </a:rPr>
              <a:t>query parameter </a:t>
            </a:r>
            <a:r>
              <a:rPr lang="en-GB" sz="1800" dirty="0"/>
              <a:t>called </a:t>
            </a:r>
            <a:r>
              <a:rPr lang="en-GB" sz="1800" b="1" dirty="0">
                <a:solidFill>
                  <a:srgbClr val="FFC000"/>
                </a:solidFill>
              </a:rPr>
              <a:t>"redirect</a:t>
            </a:r>
            <a:r>
              <a:rPr lang="en-GB" sz="1800" dirty="0"/>
              <a:t>" with a</a:t>
            </a:r>
            <a:r>
              <a:rPr lang="en-GB" sz="1800" b="1" dirty="0">
                <a:solidFill>
                  <a:srgbClr val="FF0000"/>
                </a:solidFill>
              </a:rPr>
              <a:t> value </a:t>
            </a:r>
            <a:r>
              <a:rPr lang="en-GB" sz="1800" dirty="0"/>
              <a:t>of </a:t>
            </a:r>
            <a:r>
              <a:rPr lang="en-GB" sz="1800" b="1" dirty="0">
                <a:solidFill>
                  <a:srgbClr val="FFC000"/>
                </a:solidFill>
              </a:rPr>
              <a:t>"false".</a:t>
            </a:r>
          </a:p>
          <a:p>
            <a:pPr marL="0" indent="0">
              <a:buNone/>
            </a:pPr>
            <a:r>
              <a:rPr lang="en-GB" sz="1800" b="1" dirty="0"/>
              <a:t>Body Parameters</a:t>
            </a:r>
            <a:r>
              <a:rPr lang="en-GB" sz="1800" dirty="0"/>
              <a:t>, which do the same thing as Query Parameters, but for </a:t>
            </a:r>
            <a:r>
              <a:rPr lang="en-GB" sz="1800" b="1" dirty="0">
                <a:solidFill>
                  <a:srgbClr val="FF0000"/>
                </a:solidFill>
              </a:rPr>
              <a:t>POST requests</a:t>
            </a:r>
            <a:r>
              <a:rPr lang="en-GB" sz="1800" dirty="0"/>
              <a:t>. Anything that we send as data in a POST request will show up in this </a:t>
            </a:r>
            <a:r>
              <a:rPr lang="en-GB" sz="1800" dirty="0" smtClean="0"/>
              <a:t>section</a:t>
            </a:r>
            <a:r>
              <a:rPr lang="en-GB" sz="1800" dirty="0"/>
              <a:t>.</a:t>
            </a:r>
          </a:p>
          <a:p>
            <a:pPr marL="0" indent="0">
              <a:buNone/>
            </a:pPr>
            <a:r>
              <a:rPr lang="en-GB" sz="1800" b="1" dirty="0"/>
              <a:t>Request Cookies </a:t>
            </a:r>
            <a:r>
              <a:rPr lang="en-GB" sz="1800" dirty="0"/>
              <a:t>contain, as you may expect, a modifiable list of the cookies which are being sent with each request.</a:t>
            </a:r>
          </a:p>
          <a:p>
            <a:pPr marL="0" indent="0">
              <a:buNone/>
            </a:pPr>
            <a:r>
              <a:rPr lang="en-GB" sz="1800" b="1" dirty="0"/>
              <a:t>Request Headers </a:t>
            </a:r>
            <a:r>
              <a:rPr lang="en-GB" sz="1800" dirty="0"/>
              <a:t>allow us to view, access, and modify (including outright adding or removing) any of the headers being sent with our requests. Editing these can be very useful when attempting to see how a webserver will respond to unexpected headers.</a:t>
            </a:r>
          </a:p>
          <a:p>
            <a:pPr marL="0" indent="0">
              <a:buNone/>
            </a:pPr>
            <a:r>
              <a:rPr lang="en-GB" sz="1800" b="1" dirty="0"/>
              <a:t>Response Headers </a:t>
            </a:r>
            <a:r>
              <a:rPr lang="en-GB" sz="1800" dirty="0"/>
              <a:t>show us the headers that </a:t>
            </a:r>
            <a:r>
              <a:rPr lang="en-GB" sz="1800" b="1" dirty="0">
                <a:solidFill>
                  <a:srgbClr val="FF0000"/>
                </a:solidFill>
              </a:rPr>
              <a:t>the server sent back in response to our request</a:t>
            </a:r>
            <a:r>
              <a:rPr lang="en-GB" sz="1800" dirty="0"/>
              <a:t>. These cannot be edited (as we can't control what headers the server returns to us!). Note that this section will only show up after we have sent the request and received a response.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3598" y="3851014"/>
            <a:ext cx="3766498" cy="2891341"/>
          </a:xfrm>
          <a:prstGeom prst="rect">
            <a:avLst/>
          </a:prstGeom>
        </p:spPr>
      </p:pic>
    </p:spTree>
    <p:extLst>
      <p:ext uri="{BB962C8B-B14F-4D97-AF65-F5344CB8AC3E}">
        <p14:creationId xmlns:p14="http://schemas.microsoft.com/office/powerpoint/2010/main" val="5761085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lgn="ctr">
              <a:buNone/>
            </a:pPr>
            <a:r>
              <a:rPr lang="en-GB" sz="3200" b="1" u="sng" dirty="0"/>
              <a:t>Burp Suite: </a:t>
            </a:r>
            <a:r>
              <a:rPr lang="en-GB" sz="3200" b="1" u="sng" dirty="0" smtClean="0"/>
              <a:t>Intruder</a:t>
            </a:r>
          </a:p>
          <a:p>
            <a:pPr marL="0" indent="0">
              <a:buNone/>
            </a:pPr>
            <a:r>
              <a:rPr lang="en-GB" sz="1800" dirty="0"/>
              <a:t>Intruder is Burp </a:t>
            </a:r>
            <a:r>
              <a:rPr lang="en-GB" sz="1800" b="1" dirty="0">
                <a:solidFill>
                  <a:srgbClr val="FFC000"/>
                </a:solidFill>
              </a:rPr>
              <a:t>Suite's in-built fuzzing </a:t>
            </a:r>
            <a:r>
              <a:rPr lang="en-GB" sz="1800" dirty="0" err="1" smtClean="0"/>
              <a:t>tool.Intruder</a:t>
            </a:r>
            <a:r>
              <a:rPr lang="en-GB" sz="1800" dirty="0" smtClean="0"/>
              <a:t> </a:t>
            </a:r>
            <a:r>
              <a:rPr lang="en-GB" sz="1800" dirty="0"/>
              <a:t>allows us to </a:t>
            </a:r>
            <a:r>
              <a:rPr lang="en-GB" sz="1800" b="1" dirty="0"/>
              <a:t>automate requests</a:t>
            </a:r>
            <a:r>
              <a:rPr lang="en-GB" sz="1800" dirty="0"/>
              <a:t>, which is very useful when </a:t>
            </a:r>
            <a:r>
              <a:rPr lang="en-GB" sz="1800" b="1" dirty="0">
                <a:solidFill>
                  <a:srgbClr val="FF0000"/>
                </a:solidFill>
              </a:rPr>
              <a:t>fuzzing</a:t>
            </a:r>
            <a:r>
              <a:rPr lang="en-GB" sz="1800" dirty="0"/>
              <a:t> or </a:t>
            </a:r>
            <a:r>
              <a:rPr lang="en-GB" sz="1800" b="1" dirty="0" err="1">
                <a:solidFill>
                  <a:srgbClr val="FF0000"/>
                </a:solidFill>
              </a:rPr>
              <a:t>bruteforcing</a:t>
            </a:r>
            <a:r>
              <a:rPr lang="en-GB" sz="1800" dirty="0"/>
              <a:t>. We will be looking at how to use Intruder to perform both of these functions in conjunction with the other tools we have already covered</a:t>
            </a:r>
            <a:r>
              <a:rPr lang="en-GB" sz="1800" dirty="0" smtClean="0"/>
              <a:t>.</a:t>
            </a:r>
          </a:p>
          <a:p>
            <a:pPr marL="0" indent="0">
              <a:buNone/>
            </a:pPr>
            <a:endParaRPr lang="en-GB" sz="1800" dirty="0" smtClean="0"/>
          </a:p>
          <a:p>
            <a:pPr marL="0" indent="0">
              <a:buNone/>
            </a:pPr>
            <a:r>
              <a:rPr lang="en-GB" dirty="0" smtClean="0"/>
              <a:t>When </a:t>
            </a:r>
            <a:r>
              <a:rPr lang="en-GB" dirty="0"/>
              <a:t>we are looking to perform an attack with Intruder, the first thing we need to do is look at </a:t>
            </a:r>
            <a:r>
              <a:rPr lang="en-GB" sz="3600" b="1" i="1" dirty="0">
                <a:solidFill>
                  <a:srgbClr val="FFC000"/>
                </a:solidFill>
              </a:rPr>
              <a:t>positions</a:t>
            </a:r>
            <a:r>
              <a:rPr lang="en-GB" i="1" dirty="0"/>
              <a:t>. </a:t>
            </a:r>
            <a:r>
              <a:rPr lang="en-GB" dirty="0"/>
              <a:t>Positions tell Intruder where to insert </a:t>
            </a:r>
            <a:r>
              <a:rPr lang="en-GB" dirty="0" smtClean="0"/>
              <a:t>payloads.</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401" y="2818004"/>
            <a:ext cx="9649749" cy="4039996"/>
          </a:xfrm>
          <a:prstGeom prst="rect">
            <a:avLst/>
          </a:prstGeom>
        </p:spPr>
      </p:pic>
    </p:spTree>
    <p:extLst>
      <p:ext uri="{BB962C8B-B14F-4D97-AF65-F5344CB8AC3E}">
        <p14:creationId xmlns:p14="http://schemas.microsoft.com/office/powerpoint/2010/main" val="4855831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dirty="0"/>
              <a:t>There are </a:t>
            </a:r>
            <a:r>
              <a:rPr lang="en-GB" b="1" dirty="0"/>
              <a:t>four attack </a:t>
            </a:r>
            <a:r>
              <a:rPr lang="en-GB" dirty="0"/>
              <a:t>types available:</a:t>
            </a:r>
          </a:p>
          <a:p>
            <a:pPr lvl="1"/>
            <a:r>
              <a:rPr lang="en-GB" dirty="0"/>
              <a:t>Sniper</a:t>
            </a:r>
          </a:p>
          <a:p>
            <a:pPr lvl="1"/>
            <a:r>
              <a:rPr lang="en-GB" dirty="0"/>
              <a:t>Battering ram</a:t>
            </a:r>
          </a:p>
          <a:p>
            <a:pPr lvl="1"/>
            <a:r>
              <a:rPr lang="en-GB" dirty="0"/>
              <a:t>Pitchfork</a:t>
            </a:r>
          </a:p>
          <a:p>
            <a:pPr lvl="1"/>
            <a:r>
              <a:rPr lang="en-GB" dirty="0"/>
              <a:t>Cluster </a:t>
            </a:r>
            <a:r>
              <a:rPr lang="en-GB" dirty="0" smtClean="0"/>
              <a:t>bomb</a:t>
            </a:r>
          </a:p>
          <a:p>
            <a:pPr lvl="1"/>
            <a:endParaRPr lang="en-GB" dirty="0"/>
          </a:p>
          <a:p>
            <a:pPr marL="0" indent="0">
              <a:buNone/>
            </a:pPr>
            <a:r>
              <a:rPr lang="en-GB" b="1" dirty="0">
                <a:solidFill>
                  <a:srgbClr val="FFC000"/>
                </a:solidFill>
              </a:rPr>
              <a:t>Sniper </a:t>
            </a:r>
          </a:p>
          <a:p>
            <a:r>
              <a:rPr lang="en-GB" sz="1800" dirty="0"/>
              <a:t>When conducting a sniper attack, we provide </a:t>
            </a:r>
            <a:r>
              <a:rPr lang="en-GB" sz="1800" b="1" i="1" dirty="0">
                <a:solidFill>
                  <a:srgbClr val="FFC000"/>
                </a:solidFill>
              </a:rPr>
              <a:t>one</a:t>
            </a:r>
            <a:r>
              <a:rPr lang="en-GB" sz="1800" b="1" dirty="0">
                <a:solidFill>
                  <a:srgbClr val="FFC000"/>
                </a:solidFill>
              </a:rPr>
              <a:t> set of payloads. </a:t>
            </a:r>
            <a:r>
              <a:rPr lang="en-GB" sz="1800" dirty="0"/>
              <a:t>For example, this could be </a:t>
            </a:r>
            <a:r>
              <a:rPr lang="en-GB" sz="1800" b="1" dirty="0"/>
              <a:t>a single file containing a wordlist or a range of numbers</a:t>
            </a:r>
            <a:r>
              <a:rPr lang="en-GB" sz="1800" dirty="0"/>
              <a:t>. From here on out, we will refer to a list of items to be slotted into requests using the Burp Suite terminology of a "</a:t>
            </a:r>
            <a:r>
              <a:rPr lang="en-GB" sz="1800" b="1" dirty="0">
                <a:solidFill>
                  <a:srgbClr val="FF0000"/>
                </a:solidFill>
              </a:rPr>
              <a:t>Payload Set</a:t>
            </a:r>
            <a:r>
              <a:rPr lang="en-GB" sz="1800" dirty="0"/>
              <a:t>". </a:t>
            </a:r>
            <a:endParaRPr lang="en-GB" sz="1800" dirty="0" smtClean="0"/>
          </a:p>
          <a:p>
            <a:pPr marL="0" indent="0">
              <a:buNone/>
            </a:pPr>
            <a:r>
              <a:rPr lang="en-GB" dirty="0" smtClean="0"/>
              <a:t>   [   requests </a:t>
            </a:r>
            <a:r>
              <a:rPr lang="en-GB" dirty="0"/>
              <a:t>= </a:t>
            </a:r>
            <a:r>
              <a:rPr lang="en-GB" dirty="0" err="1"/>
              <a:t>numberOfWords</a:t>
            </a:r>
            <a:r>
              <a:rPr lang="en-GB" dirty="0"/>
              <a:t> * </a:t>
            </a:r>
            <a:r>
              <a:rPr lang="en-GB" dirty="0" err="1" smtClean="0"/>
              <a:t>numberOfPositions</a:t>
            </a:r>
            <a:r>
              <a:rPr lang="en-GB" dirty="0" smtClean="0"/>
              <a:t>   ]</a:t>
            </a:r>
          </a:p>
          <a:p>
            <a:pPr marL="0" indent="0">
              <a:buNone/>
            </a:pPr>
            <a:endParaRPr lang="en-GB" dirty="0"/>
          </a:p>
          <a:p>
            <a:pPr marL="0" lvl="1" indent="0">
              <a:buNone/>
            </a:pPr>
            <a:r>
              <a:rPr lang="en-GB" sz="2000" b="1" dirty="0">
                <a:solidFill>
                  <a:srgbClr val="FFC000"/>
                </a:solidFill>
              </a:rPr>
              <a:t>Battering </a:t>
            </a:r>
            <a:r>
              <a:rPr lang="en-GB" sz="2000" b="1" dirty="0" smtClean="0">
                <a:solidFill>
                  <a:srgbClr val="FFC000"/>
                </a:solidFill>
              </a:rPr>
              <a:t>ram</a:t>
            </a:r>
          </a:p>
          <a:p>
            <a:pPr marL="342900" lvl="1" indent="-342900"/>
            <a:r>
              <a:rPr lang="en-GB" sz="2000" dirty="0"/>
              <a:t>Like Sniper, Battering ram takes </a:t>
            </a:r>
            <a:r>
              <a:rPr lang="en-GB" sz="2000" b="1" i="1" dirty="0"/>
              <a:t>one </a:t>
            </a:r>
            <a:r>
              <a:rPr lang="en-GB" sz="2000" b="1" dirty="0"/>
              <a:t>set of payloads </a:t>
            </a:r>
            <a:r>
              <a:rPr lang="en-GB" sz="2000" dirty="0"/>
              <a:t>(e.g. one wordlist). </a:t>
            </a:r>
            <a:r>
              <a:rPr lang="en-GB" sz="2000" i="1" dirty="0">
                <a:solidFill>
                  <a:srgbClr val="FFC000"/>
                </a:solidFill>
              </a:rPr>
              <a:t>Un</a:t>
            </a:r>
            <a:r>
              <a:rPr lang="en-GB" sz="2000" dirty="0">
                <a:solidFill>
                  <a:srgbClr val="FFC000"/>
                </a:solidFill>
              </a:rPr>
              <a:t>like Sniper</a:t>
            </a:r>
            <a:r>
              <a:rPr lang="en-GB" sz="2000" dirty="0"/>
              <a:t>, the Battering ram </a:t>
            </a:r>
            <a:r>
              <a:rPr lang="en-GB" sz="2000" b="1" dirty="0">
                <a:solidFill>
                  <a:srgbClr val="FFFF00"/>
                </a:solidFill>
              </a:rPr>
              <a:t>puts the same payload in </a:t>
            </a:r>
            <a:r>
              <a:rPr lang="en-GB" sz="2000" b="1" i="1" dirty="0">
                <a:solidFill>
                  <a:srgbClr val="FFFF00"/>
                </a:solidFill>
              </a:rPr>
              <a:t>every</a:t>
            </a:r>
            <a:r>
              <a:rPr lang="en-GB" sz="2000" b="1" dirty="0">
                <a:solidFill>
                  <a:srgbClr val="FFFF00"/>
                </a:solidFill>
              </a:rPr>
              <a:t> position </a:t>
            </a:r>
            <a:r>
              <a:rPr lang="en-GB" sz="2000" b="1" dirty="0">
                <a:solidFill>
                  <a:srgbClr val="FFC000"/>
                </a:solidFill>
              </a:rPr>
              <a:t>rather than in each position in turn</a:t>
            </a:r>
            <a:r>
              <a:rPr lang="en-GB" sz="2000" dirty="0"/>
              <a:t>.</a:t>
            </a:r>
            <a:endParaRPr lang="en-GB" sz="2000" b="1" dirty="0">
              <a:solidFill>
                <a:srgbClr val="FFC000"/>
              </a:solidFill>
            </a:endParaRPr>
          </a:p>
          <a:p>
            <a:pPr marL="0" indent="0">
              <a:buNone/>
            </a:pPr>
            <a:endParaRPr lang="en-GB" dirty="0"/>
          </a:p>
        </p:txBody>
      </p:sp>
    </p:spTree>
    <p:extLst>
      <p:ext uri="{BB962C8B-B14F-4D97-AF65-F5344CB8AC3E}">
        <p14:creationId xmlns:p14="http://schemas.microsoft.com/office/powerpoint/2010/main" val="30503466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b="1" dirty="0" smtClean="0">
                <a:solidFill>
                  <a:srgbClr val="FFFF00"/>
                </a:solidFill>
              </a:rPr>
              <a:t>Pitchfork</a:t>
            </a:r>
          </a:p>
          <a:p>
            <a:r>
              <a:rPr lang="en-GB" sz="1800" dirty="0"/>
              <a:t>After Sniper, </a:t>
            </a:r>
            <a:r>
              <a:rPr lang="en-GB" sz="1800" b="1" dirty="0"/>
              <a:t>Pitchfork</a:t>
            </a:r>
            <a:r>
              <a:rPr lang="en-GB" sz="1800" dirty="0"/>
              <a:t> is the attack type you are most likely to use. It may help to think of Pitchfork as being like having </a:t>
            </a:r>
            <a:r>
              <a:rPr lang="en-GB" sz="1800" b="1" dirty="0">
                <a:solidFill>
                  <a:srgbClr val="FFFF00"/>
                </a:solidFill>
              </a:rPr>
              <a:t>numerous Snipers running simultaneously</a:t>
            </a:r>
            <a:r>
              <a:rPr lang="en-GB" sz="1800" dirty="0"/>
              <a:t>. Where Sniper uses </a:t>
            </a:r>
            <a:r>
              <a:rPr lang="en-GB" sz="1800" i="1" dirty="0"/>
              <a:t>one</a:t>
            </a:r>
            <a:r>
              <a:rPr lang="en-GB" sz="1800" dirty="0"/>
              <a:t> payload set (which it uses on every position simultaneously), Pitchfork uses </a:t>
            </a:r>
            <a:r>
              <a:rPr lang="en-GB" sz="1800" b="1" dirty="0">
                <a:solidFill>
                  <a:srgbClr val="FFFF00"/>
                </a:solidFill>
              </a:rPr>
              <a:t>one payload set</a:t>
            </a:r>
            <a:r>
              <a:rPr lang="en-GB" sz="1800" dirty="0"/>
              <a:t> </a:t>
            </a:r>
            <a:r>
              <a:rPr lang="en-GB" sz="1800" b="1" dirty="0">
                <a:solidFill>
                  <a:srgbClr val="FFC000"/>
                </a:solidFill>
              </a:rPr>
              <a:t>per position </a:t>
            </a:r>
            <a:r>
              <a:rPr lang="en-GB" sz="1800" dirty="0"/>
              <a:t>(up to a maximum of 20) and iterates through them all at once</a:t>
            </a:r>
            <a:r>
              <a:rPr lang="en-GB" sz="1800" dirty="0" smtClean="0"/>
              <a:t>.</a:t>
            </a:r>
          </a:p>
          <a:p>
            <a:pPr marL="0" indent="0">
              <a:buNone/>
            </a:pPr>
            <a:endParaRPr lang="en-GB" sz="1800" b="1" dirty="0">
              <a:solidFill>
                <a:srgbClr val="FFFF00"/>
              </a:solidFill>
            </a:endParaRPr>
          </a:p>
          <a:p>
            <a:pPr marL="0" indent="0">
              <a:buNone/>
            </a:pPr>
            <a:r>
              <a:rPr lang="en-GB" sz="1800" b="1" dirty="0">
                <a:solidFill>
                  <a:srgbClr val="FFFF00"/>
                </a:solidFill>
              </a:rPr>
              <a:t>Cluster </a:t>
            </a:r>
            <a:r>
              <a:rPr lang="en-GB" sz="1800" b="1" dirty="0" smtClean="0">
                <a:solidFill>
                  <a:srgbClr val="FFFF00"/>
                </a:solidFill>
              </a:rPr>
              <a:t>Bomb</a:t>
            </a:r>
          </a:p>
          <a:p>
            <a:r>
              <a:rPr lang="en-GB" sz="1800" dirty="0"/>
              <a:t>Like Pitchfork, Cluster bomb allows us to choose multiple payload sets: one per position, up to a maximum of 20; however, whilst Pitchfork iterates through each payload set simultaneously, Cluster bomb iterates through each payload set individually, making sure that every possible combination of payloads is tested.</a:t>
            </a:r>
            <a:endParaRPr lang="en-GB" sz="1800" b="1" dirty="0">
              <a:solidFill>
                <a:srgbClr val="FFFF00"/>
              </a:solidFill>
            </a:endParaRPr>
          </a:p>
        </p:txBody>
      </p:sp>
    </p:spTree>
    <p:extLst>
      <p:ext uri="{BB962C8B-B14F-4D97-AF65-F5344CB8AC3E}">
        <p14:creationId xmlns:p14="http://schemas.microsoft.com/office/powerpoint/2010/main" val="36482794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GB" sz="2400" b="1" dirty="0">
                <a:solidFill>
                  <a:srgbClr val="FF0000"/>
                </a:solidFill>
              </a:rPr>
              <a:t>(</a:t>
            </a:r>
            <a:r>
              <a:rPr lang="en-GB" sz="2400" b="1" u="sng" dirty="0">
                <a:solidFill>
                  <a:srgbClr val="FF0000"/>
                </a:solidFill>
              </a:rPr>
              <a:t>Insecure Direct Object </a:t>
            </a:r>
            <a:r>
              <a:rPr lang="en-GB" sz="2400" b="1" u="sng" dirty="0" smtClean="0">
                <a:solidFill>
                  <a:srgbClr val="FF0000"/>
                </a:solidFill>
              </a:rPr>
              <a:t>References</a:t>
            </a:r>
            <a:r>
              <a:rPr lang="en-GB" sz="2400" b="1" u="sng" dirty="0">
                <a:solidFill>
                  <a:srgbClr val="FF0000"/>
                </a:solidFill>
              </a:rPr>
              <a:t>) </a:t>
            </a:r>
            <a:r>
              <a:rPr lang="en-GB" sz="2400" b="1" u="sng" dirty="0" smtClean="0">
                <a:solidFill>
                  <a:srgbClr val="FF0000"/>
                </a:solidFill>
              </a:rPr>
              <a:t>IDOR using Burp Intruder:</a:t>
            </a:r>
          </a:p>
          <a:p>
            <a:pPr marL="0" indent="0">
              <a:buNone/>
            </a:pPr>
            <a:r>
              <a:rPr lang="en-GB" sz="1800" dirty="0"/>
              <a:t>Looking </a:t>
            </a:r>
            <a:r>
              <a:rPr lang="en-GB" sz="1800" dirty="0" smtClean="0"/>
              <a:t>at </a:t>
            </a:r>
            <a:r>
              <a:rPr lang="en-GB" sz="1800" dirty="0"/>
              <a:t>the URL, we can see that these pages are numbered, e.g</a:t>
            </a:r>
            <a:r>
              <a:rPr lang="en-GB" sz="1800" dirty="0" smtClean="0"/>
              <a:t>.:</a:t>
            </a:r>
            <a:endParaRPr lang="en-GB" sz="1800" b="1" u="sng" dirty="0">
              <a:solidFill>
                <a:srgbClr val="FF0000"/>
              </a:solidFill>
            </a:endParaRPr>
          </a:p>
          <a:p>
            <a:pPr marL="0" indent="0">
              <a:buNone/>
            </a:pPr>
            <a:r>
              <a:rPr lang="en-GB" sz="1800" dirty="0" smtClean="0"/>
              <a:t>		</a:t>
            </a:r>
            <a:r>
              <a:rPr lang="en-GB" sz="1800" dirty="0" smtClean="0">
                <a:hlinkClick r:id="rId2"/>
              </a:rPr>
              <a:t>http</a:t>
            </a:r>
            <a:r>
              <a:rPr lang="en-GB" sz="1800" dirty="0">
                <a:hlinkClick r:id="rId2"/>
              </a:rPr>
              <a:t>://</a:t>
            </a:r>
            <a:r>
              <a:rPr lang="en-GB" sz="1800" dirty="0" smtClean="0">
                <a:hlinkClick r:id="rId2"/>
              </a:rPr>
              <a:t>MACHINE_IP/support/ticket/NUMBER</a:t>
            </a:r>
            <a:r>
              <a:rPr lang="en-GB" sz="1800" dirty="0" smtClean="0"/>
              <a:t> (</a:t>
            </a:r>
            <a:r>
              <a:rPr lang="en-GB" sz="1800" dirty="0" smtClean="0">
                <a:hlinkClick r:id="rId3"/>
              </a:rPr>
              <a:t>http://10.0.10.91/support/ticket/3</a:t>
            </a:r>
            <a:r>
              <a:rPr lang="en-GB" sz="1800" dirty="0" smtClean="0"/>
              <a:t>)</a:t>
            </a:r>
          </a:p>
          <a:p>
            <a:pPr marL="0" indent="0">
              <a:buNone/>
            </a:pPr>
            <a:r>
              <a:rPr lang="en-GB" sz="1800" dirty="0"/>
              <a:t>The </a:t>
            </a:r>
            <a:r>
              <a:rPr lang="en-GB" sz="1800" b="1" dirty="0">
                <a:solidFill>
                  <a:srgbClr val="FF0000"/>
                </a:solidFill>
              </a:rPr>
              <a:t>numbering means </a:t>
            </a:r>
            <a:r>
              <a:rPr lang="en-GB" sz="1800" dirty="0"/>
              <a:t>that we know the tickets aren't being identified by hard-to-guess IDs -- they are simply assigned an </a:t>
            </a:r>
            <a:r>
              <a:rPr lang="en-GB" sz="1800" b="1" dirty="0">
                <a:solidFill>
                  <a:srgbClr val="FFC000"/>
                </a:solidFill>
              </a:rPr>
              <a:t>integer identifier</a:t>
            </a:r>
            <a:r>
              <a:rPr lang="en-GB" sz="1800" dirty="0" smtClean="0"/>
              <a:t>.</a:t>
            </a:r>
          </a:p>
          <a:p>
            <a:pPr marL="0" indent="0">
              <a:buNone/>
            </a:pPr>
            <a:r>
              <a:rPr lang="en-GB" sz="1800" dirty="0"/>
              <a:t>What happens if we use </a:t>
            </a:r>
            <a:r>
              <a:rPr lang="en-GB" sz="1800" b="1" dirty="0"/>
              <a:t>intruder to fuzz </a:t>
            </a:r>
            <a:r>
              <a:rPr lang="en-GB" sz="1800" dirty="0"/>
              <a:t>the</a:t>
            </a:r>
            <a:r>
              <a:rPr lang="en-GB" sz="1800" b="1" dirty="0">
                <a:solidFill>
                  <a:srgbClr val="FFC000"/>
                </a:solidFill>
              </a:rPr>
              <a:t>/support/ticket/NUMBE</a:t>
            </a:r>
            <a:r>
              <a:rPr lang="en-GB" sz="1800" dirty="0"/>
              <a:t>R  </a:t>
            </a:r>
            <a:r>
              <a:rPr lang="en-GB" sz="1800" b="1" dirty="0">
                <a:solidFill>
                  <a:srgbClr val="FFFF00"/>
                </a:solidFill>
              </a:rPr>
              <a:t>endpoint? </a:t>
            </a:r>
            <a:r>
              <a:rPr lang="en-GB" sz="1800" dirty="0"/>
              <a:t>One of two things will happen:</a:t>
            </a:r>
          </a:p>
          <a:p>
            <a:r>
              <a:rPr lang="en-GB" sz="1800" dirty="0" smtClean="0"/>
              <a:t>The </a:t>
            </a:r>
            <a:r>
              <a:rPr lang="en-GB" sz="1800" dirty="0"/>
              <a:t>endpoint has been set up correctly only to allow us to view tickets that are assigned to our current user, or</a:t>
            </a:r>
          </a:p>
          <a:p>
            <a:r>
              <a:rPr lang="en-GB" sz="1800" dirty="0"/>
              <a:t>The endpoint has not had the correct access controls set, which would allow us to read all of the existing tickets! If this is the case, then a vulnerability called </a:t>
            </a:r>
            <a:r>
              <a:rPr lang="en-GB" sz="1800" b="1" dirty="0">
                <a:solidFill>
                  <a:srgbClr val="FFFF00"/>
                </a:solidFill>
              </a:rPr>
              <a:t>an IDOR </a:t>
            </a:r>
            <a:r>
              <a:rPr lang="en-GB" sz="1800" dirty="0"/>
              <a:t>(Insecure Direct Object References) is present.</a:t>
            </a:r>
          </a:p>
          <a:p>
            <a:pPr marL="0" indent="0">
              <a:buNone/>
            </a:pPr>
            <a:r>
              <a:rPr lang="en-GB" sz="1800" dirty="0"/>
              <a:t>Let's try fuzzing this endpoint</a:t>
            </a:r>
            <a:endParaRPr lang="en-GB" sz="1800" dirty="0" smtClean="0"/>
          </a:p>
        </p:txBody>
      </p:sp>
    </p:spTree>
    <p:extLst>
      <p:ext uri="{BB962C8B-B14F-4D97-AF65-F5344CB8AC3E}">
        <p14:creationId xmlns:p14="http://schemas.microsoft.com/office/powerpoint/2010/main" val="15088023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b="1" u="sng" dirty="0"/>
              <a:t>CSRF Token </a:t>
            </a:r>
            <a:r>
              <a:rPr lang="en-GB" b="1" u="sng" dirty="0" smtClean="0"/>
              <a:t>Bypass(Using Burp </a:t>
            </a:r>
            <a:r>
              <a:rPr lang="en-GB" b="1" u="sng" dirty="0" smtClean="0">
                <a:solidFill>
                  <a:srgbClr val="FF0000"/>
                </a:solidFill>
              </a:rPr>
              <a:t>Intruder</a:t>
            </a:r>
            <a:r>
              <a:rPr lang="en-GB" b="1" u="sng" dirty="0" smtClean="0"/>
              <a:t> and </a:t>
            </a:r>
            <a:r>
              <a:rPr lang="en-GB" b="1" u="sng" dirty="0" smtClean="0">
                <a:solidFill>
                  <a:srgbClr val="FFFF00"/>
                </a:solidFill>
              </a:rPr>
              <a:t>macros</a:t>
            </a:r>
            <a:r>
              <a:rPr lang="en-GB" b="1" u="sng" dirty="0" smtClean="0"/>
              <a:t>)</a:t>
            </a:r>
          </a:p>
          <a:p>
            <a:pPr marL="0" indent="0">
              <a:buNone/>
            </a:pPr>
            <a:endParaRPr lang="en-GB" b="1"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953" y="624137"/>
            <a:ext cx="10767054" cy="5462764"/>
          </a:xfrm>
          <a:prstGeom prst="rect">
            <a:avLst/>
          </a:prstGeom>
        </p:spPr>
      </p:pic>
    </p:spTree>
    <p:extLst>
      <p:ext uri="{BB962C8B-B14F-4D97-AF65-F5344CB8AC3E}">
        <p14:creationId xmlns:p14="http://schemas.microsoft.com/office/powerpoint/2010/main" val="18591477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GB" sz="1800" dirty="0"/>
              <a:t>We have the same username and password fields as before, but now there is also a </a:t>
            </a:r>
            <a:r>
              <a:rPr lang="en-GB" sz="1800" b="1" dirty="0"/>
              <a:t>session cookie </a:t>
            </a:r>
            <a:r>
              <a:rPr lang="en-GB" sz="1800" dirty="0"/>
              <a:t>set in the response, as well as a </a:t>
            </a:r>
            <a:r>
              <a:rPr lang="en-GB" sz="1800" b="1" dirty="0">
                <a:solidFill>
                  <a:srgbClr val="FF0000"/>
                </a:solidFill>
              </a:rPr>
              <a:t>CSRF (Cross-Site Request Forgery) token </a:t>
            </a:r>
            <a:r>
              <a:rPr lang="en-GB" sz="1800" dirty="0"/>
              <a:t>included in the form as a hidden field. If we </a:t>
            </a:r>
            <a:r>
              <a:rPr lang="en-GB" sz="1800" b="1" dirty="0"/>
              <a:t>refresh the page</a:t>
            </a:r>
            <a:r>
              <a:rPr lang="en-GB" sz="1800" dirty="0"/>
              <a:t>, we should see that </a:t>
            </a:r>
            <a:r>
              <a:rPr lang="en-GB" sz="1800" b="1" dirty="0"/>
              <a:t>both of these change with each request</a:t>
            </a:r>
            <a:r>
              <a:rPr lang="en-GB" sz="1800" dirty="0"/>
              <a:t>: this means that we will need to </a:t>
            </a:r>
            <a:r>
              <a:rPr lang="en-GB" sz="1800" b="1" dirty="0"/>
              <a:t>extract valid values for both every time we make a request.</a:t>
            </a:r>
          </a:p>
          <a:p>
            <a:pPr marL="0" indent="0">
              <a:buNone/>
            </a:pPr>
            <a:r>
              <a:rPr lang="en-GB" sz="1800" dirty="0" smtClean="0"/>
              <a:t>In </a:t>
            </a:r>
            <a:r>
              <a:rPr lang="en-GB" sz="1800" dirty="0"/>
              <a:t>other words, </a:t>
            </a:r>
            <a:r>
              <a:rPr lang="en-GB" sz="1800" b="1" dirty="0"/>
              <a:t>every time we attempt to log in</a:t>
            </a:r>
            <a:r>
              <a:rPr lang="en-GB" sz="1800" dirty="0"/>
              <a:t>, we will need </a:t>
            </a:r>
            <a:r>
              <a:rPr lang="en-GB" sz="1800" b="1" dirty="0"/>
              <a:t>unique values </a:t>
            </a:r>
            <a:r>
              <a:rPr lang="en-GB" sz="1800" dirty="0"/>
              <a:t>for the </a:t>
            </a:r>
            <a:r>
              <a:rPr lang="en-GB" sz="1800" b="1" dirty="0">
                <a:solidFill>
                  <a:srgbClr val="FF0000"/>
                </a:solidFill>
              </a:rPr>
              <a:t>session cookie </a:t>
            </a:r>
            <a:r>
              <a:rPr lang="en-GB" sz="1800" dirty="0"/>
              <a:t>and </a:t>
            </a:r>
            <a:r>
              <a:rPr lang="en-GB" sz="1800" b="1" dirty="0" err="1">
                <a:solidFill>
                  <a:srgbClr val="FF0000"/>
                </a:solidFill>
              </a:rPr>
              <a:t>loginToken</a:t>
            </a:r>
            <a:r>
              <a:rPr lang="en-GB" sz="1800" b="1" dirty="0">
                <a:solidFill>
                  <a:srgbClr val="FF0000"/>
                </a:solidFill>
              </a:rPr>
              <a:t> hidden form input</a:t>
            </a:r>
            <a:r>
              <a:rPr lang="en-GB" sz="1800" dirty="0" smtClean="0"/>
              <a:t>.</a:t>
            </a:r>
          </a:p>
          <a:p>
            <a:pPr marL="0" indent="0">
              <a:buNone/>
            </a:pPr>
            <a:r>
              <a:rPr lang="en-GB" sz="1800" dirty="0"/>
              <a:t/>
            </a:r>
            <a:br>
              <a:rPr lang="en-GB" sz="1800" dirty="0"/>
            </a:br>
            <a:r>
              <a:rPr lang="en-GB" sz="1800" dirty="0"/>
              <a:t>Configure the positions the same way as we did for</a:t>
            </a:r>
            <a:r>
              <a:rPr lang="en-GB" sz="1800" b="1" dirty="0"/>
              <a:t> </a:t>
            </a:r>
            <a:r>
              <a:rPr lang="en-GB" sz="1800" b="1" dirty="0" err="1"/>
              <a:t>bruteforcing</a:t>
            </a:r>
            <a:r>
              <a:rPr lang="en-GB" sz="1800" b="1" dirty="0"/>
              <a:t> </a:t>
            </a:r>
            <a:r>
              <a:rPr lang="en-GB" sz="1800" dirty="0"/>
              <a:t>the support login:</a:t>
            </a:r>
          </a:p>
          <a:p>
            <a:r>
              <a:rPr lang="en-GB" sz="1800" dirty="0"/>
              <a:t>Set the attack type to be "Pitchfork".</a:t>
            </a:r>
          </a:p>
          <a:p>
            <a:r>
              <a:rPr lang="en-GB" sz="1800" dirty="0"/>
              <a:t>Clear all of the predefined positions and select </a:t>
            </a:r>
            <a:r>
              <a:rPr lang="en-GB" sz="1800" i="1" dirty="0"/>
              <a:t>only</a:t>
            </a:r>
            <a:r>
              <a:rPr lang="en-GB" sz="1800" dirty="0"/>
              <a:t> the username and password form fields. The other two positions will be handled by our macro.</a:t>
            </a:r>
          </a:p>
          <a:p>
            <a:pPr marL="0" indent="0">
              <a:buNone/>
            </a:pPr>
            <a:endParaRPr lang="en-GB"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6002" y="2966895"/>
            <a:ext cx="8794847" cy="3747804"/>
          </a:xfrm>
          <a:prstGeom prst="rect">
            <a:avLst/>
          </a:prstGeom>
        </p:spPr>
      </p:pic>
    </p:spTree>
    <p:extLst>
      <p:ext uri="{BB962C8B-B14F-4D97-AF65-F5344CB8AC3E}">
        <p14:creationId xmlns:p14="http://schemas.microsoft.com/office/powerpoint/2010/main" val="10360807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GB" sz="1800" dirty="0" smtClean="0"/>
              <a:t>With </a:t>
            </a:r>
            <a:r>
              <a:rPr lang="en-GB" sz="1800" dirty="0"/>
              <a:t>the username and password parameters handled, we now need to find a way to grab </a:t>
            </a:r>
            <a:r>
              <a:rPr lang="en-GB" sz="1800" b="1" dirty="0">
                <a:solidFill>
                  <a:srgbClr val="FFC000"/>
                </a:solidFill>
              </a:rPr>
              <a:t>the ever-changing </a:t>
            </a:r>
            <a:r>
              <a:rPr lang="en-GB" sz="1800" b="1" dirty="0" err="1"/>
              <a:t>loginToken</a:t>
            </a:r>
            <a:r>
              <a:rPr lang="en-GB" sz="1800" dirty="0"/>
              <a:t> and </a:t>
            </a:r>
            <a:r>
              <a:rPr lang="en-GB" sz="1800" b="1" dirty="0"/>
              <a:t>session cookie</a:t>
            </a:r>
            <a:r>
              <a:rPr lang="en-GB" sz="1800" dirty="0" smtClean="0"/>
              <a:t>.</a:t>
            </a:r>
          </a:p>
          <a:p>
            <a:pPr marL="0" indent="0">
              <a:buNone/>
            </a:pPr>
            <a:r>
              <a:rPr lang="en-GB" sz="1800" b="1" dirty="0"/>
              <a:t>Macros</a:t>
            </a:r>
            <a:r>
              <a:rPr lang="en-GB" sz="1800" dirty="0"/>
              <a:t> allow us to perform the same set of actions repeatedly. In this case, we simply want to send a </a:t>
            </a:r>
            <a:r>
              <a:rPr lang="en-GB" sz="1800" b="1" dirty="0">
                <a:solidFill>
                  <a:srgbClr val="FFC000"/>
                </a:solidFill>
              </a:rPr>
              <a:t>GET </a:t>
            </a:r>
            <a:r>
              <a:rPr lang="en-GB" sz="1800" dirty="0"/>
              <a:t>request to </a:t>
            </a:r>
            <a:r>
              <a:rPr lang="en-GB" sz="1800" b="1" dirty="0">
                <a:solidFill>
                  <a:srgbClr val="FFC000"/>
                </a:solidFill>
              </a:rPr>
              <a:t>/admin/login</a:t>
            </a:r>
            <a:r>
              <a:rPr lang="en-GB" sz="1800" b="1" dirty="0" smtClean="0">
                <a:solidFill>
                  <a:srgbClr val="FFC000"/>
                </a:solidFill>
              </a:rPr>
              <a:t>/</a:t>
            </a:r>
          </a:p>
          <a:p>
            <a:pPr marL="0" indent="0">
              <a:buNone/>
            </a:pPr>
            <a:endParaRPr lang="en-GB" sz="1800" b="1" dirty="0">
              <a:solidFill>
                <a:srgbClr val="FFC000"/>
              </a:solidFill>
            </a:endParaRPr>
          </a:p>
          <a:p>
            <a:pPr marL="0" indent="0">
              <a:buNone/>
            </a:pPr>
            <a:r>
              <a:rPr lang="en-GB" sz="1800" dirty="0"/>
              <a:t>Fortunately, setting this up is a very easy process.</a:t>
            </a:r>
            <a:endParaRPr lang="en-GB" sz="1800" dirty="0" smtClean="0"/>
          </a:p>
          <a:p>
            <a:r>
              <a:rPr lang="en-GB" sz="1800" dirty="0" smtClean="0"/>
              <a:t>Switch </a:t>
            </a:r>
            <a:r>
              <a:rPr lang="en-GB" sz="1800" dirty="0"/>
              <a:t>over to the "</a:t>
            </a:r>
            <a:r>
              <a:rPr lang="en-GB" sz="1800" b="1" dirty="0">
                <a:solidFill>
                  <a:srgbClr val="FFC000"/>
                </a:solidFill>
              </a:rPr>
              <a:t>Project Options</a:t>
            </a:r>
            <a:r>
              <a:rPr lang="en-GB" sz="1800" dirty="0"/>
              <a:t>" tab, then the "</a:t>
            </a:r>
            <a:r>
              <a:rPr lang="en-GB" sz="1800" b="1" dirty="0">
                <a:solidFill>
                  <a:srgbClr val="FFC000"/>
                </a:solidFill>
              </a:rPr>
              <a:t>Sessions</a:t>
            </a:r>
            <a:r>
              <a:rPr lang="en-GB" sz="1800" dirty="0"/>
              <a:t>" sub-tab.</a:t>
            </a:r>
          </a:p>
          <a:p>
            <a:r>
              <a:rPr lang="en-GB" sz="1800" b="1" dirty="0">
                <a:solidFill>
                  <a:srgbClr val="FFC000"/>
                </a:solidFill>
              </a:rPr>
              <a:t>Scroll down </a:t>
            </a:r>
            <a:r>
              <a:rPr lang="en-GB" sz="1800" dirty="0"/>
              <a:t>to the bottom of the sub-tab to the "</a:t>
            </a:r>
            <a:r>
              <a:rPr lang="en-GB" sz="1800" b="1" dirty="0">
                <a:solidFill>
                  <a:srgbClr val="FFC000"/>
                </a:solidFill>
              </a:rPr>
              <a:t>Macros" </a:t>
            </a:r>
            <a:r>
              <a:rPr lang="en-GB" sz="1800" dirty="0"/>
              <a:t>section and click the </a:t>
            </a:r>
            <a:r>
              <a:rPr lang="en-GB" sz="1800" b="1" dirty="0">
                <a:solidFill>
                  <a:srgbClr val="FFC000"/>
                </a:solidFill>
              </a:rPr>
              <a:t>"Add" </a:t>
            </a:r>
            <a:r>
              <a:rPr lang="en-GB" sz="1800" dirty="0"/>
              <a:t>button.</a:t>
            </a:r>
          </a:p>
          <a:p>
            <a:r>
              <a:rPr lang="en-GB" sz="1800" dirty="0"/>
              <a:t>The menu that appears will show us our request history. If there isn't a </a:t>
            </a:r>
            <a:r>
              <a:rPr lang="en-GB" sz="1800" b="1" dirty="0"/>
              <a:t>GET</a:t>
            </a:r>
            <a:r>
              <a:rPr lang="en-GB" sz="1800" dirty="0"/>
              <a:t> request to </a:t>
            </a:r>
            <a:r>
              <a:rPr lang="en-GB" sz="1800" b="1" dirty="0"/>
              <a:t>http://MACHINE_IP/admin/login/ </a:t>
            </a:r>
            <a:r>
              <a:rPr lang="en-GB" sz="1800" dirty="0"/>
              <a:t>in the list already, navigate to this location in your browser and you should see a suitable request appear in the list.</a:t>
            </a:r>
          </a:p>
          <a:p>
            <a:r>
              <a:rPr lang="en-GB" sz="1800" dirty="0"/>
              <a:t>With the </a:t>
            </a:r>
            <a:r>
              <a:rPr lang="en-GB" sz="1800" b="1" dirty="0"/>
              <a:t>request selected</a:t>
            </a:r>
            <a:r>
              <a:rPr lang="en-GB" sz="1800" dirty="0"/>
              <a:t>, click </a:t>
            </a:r>
            <a:r>
              <a:rPr lang="en-GB" sz="1800" b="1" dirty="0">
                <a:solidFill>
                  <a:srgbClr val="FFC000"/>
                </a:solidFill>
              </a:rPr>
              <a:t>Ok.</a:t>
            </a:r>
          </a:p>
          <a:p>
            <a:r>
              <a:rPr lang="en-GB" sz="1800" dirty="0"/>
              <a:t>Finally, give the </a:t>
            </a:r>
            <a:r>
              <a:rPr lang="en-GB" sz="1800" b="1" dirty="0">
                <a:solidFill>
                  <a:srgbClr val="FFC000"/>
                </a:solidFill>
              </a:rPr>
              <a:t>macro a suitable name</a:t>
            </a:r>
            <a:r>
              <a:rPr lang="en-GB" sz="1800" dirty="0"/>
              <a:t>, then click "</a:t>
            </a:r>
            <a:r>
              <a:rPr lang="en-GB" sz="1800" b="1" dirty="0">
                <a:solidFill>
                  <a:srgbClr val="FFC000"/>
                </a:solidFill>
              </a:rPr>
              <a:t>Ok" </a:t>
            </a:r>
            <a:r>
              <a:rPr lang="en-GB" sz="1800" dirty="0"/>
              <a:t>again to finish the process.</a:t>
            </a:r>
          </a:p>
          <a:p>
            <a:pPr marL="0" indent="0">
              <a:buNone/>
            </a:pPr>
            <a:r>
              <a:rPr lang="en-GB" sz="1800" dirty="0"/>
              <a:t>There are a lot of steps here, comparatively speaking, so the following GIF shows the </a:t>
            </a:r>
            <a:r>
              <a:rPr lang="en-GB" sz="1800" dirty="0" err="1"/>
              <a:t>ent</a:t>
            </a:r>
            <a:endParaRPr lang="en-GB" sz="1800" dirty="0"/>
          </a:p>
        </p:txBody>
      </p:sp>
    </p:spTree>
    <p:extLst>
      <p:ext uri="{BB962C8B-B14F-4D97-AF65-F5344CB8AC3E}">
        <p14:creationId xmlns:p14="http://schemas.microsoft.com/office/powerpoint/2010/main" val="36070665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sz="1800" b="1" dirty="0"/>
              <a:t>Comparer:</a:t>
            </a:r>
            <a:r>
              <a:rPr lang="en-GB" sz="1800" dirty="0"/>
              <a:t> As the name suggests, </a:t>
            </a:r>
            <a:r>
              <a:rPr lang="en-GB" sz="1800" dirty="0">
                <a:hlinkClick r:id="rId2"/>
              </a:rPr>
              <a:t>Comparer</a:t>
            </a:r>
            <a:r>
              <a:rPr lang="en-GB" sz="1800" dirty="0"/>
              <a:t> allows us to compare two pieces of data at either word or byte level. Again, this is not something that is unique to Burp Suite, but being able to send (potentially very large) pieces of data directly into a comparison tool with a single keyboard shortcut can speed things up considerably.</a:t>
            </a:r>
            <a:br>
              <a:rPr lang="en-GB" sz="1800" dirty="0"/>
            </a:br>
            <a:endParaRPr lang="en-GB" sz="1800" dirty="0"/>
          </a:p>
          <a:p>
            <a:pPr marL="0" indent="0">
              <a:buNone/>
            </a:pPr>
            <a:r>
              <a:rPr lang="en-GB" sz="1800" b="1" dirty="0"/>
              <a:t>Sequencer:</a:t>
            </a:r>
            <a:r>
              <a:rPr lang="en-GB" sz="1800" dirty="0"/>
              <a:t> We usually use </a:t>
            </a:r>
            <a:r>
              <a:rPr lang="en-GB" sz="1800" dirty="0">
                <a:hlinkClick r:id="rId2"/>
              </a:rPr>
              <a:t>Sequencer</a:t>
            </a:r>
            <a:r>
              <a:rPr lang="en-GB" sz="1800" dirty="0"/>
              <a:t> when assessing the randomness of </a:t>
            </a:r>
            <a:r>
              <a:rPr lang="en-GB" sz="1800" b="1" dirty="0">
                <a:solidFill>
                  <a:srgbClr val="FF0000"/>
                </a:solidFill>
              </a:rPr>
              <a:t>tokens</a:t>
            </a:r>
            <a:r>
              <a:rPr lang="en-GB" sz="1800" dirty="0"/>
              <a:t> such as </a:t>
            </a:r>
            <a:r>
              <a:rPr lang="en-GB" sz="1800" b="1" dirty="0">
                <a:solidFill>
                  <a:srgbClr val="FF0000"/>
                </a:solidFill>
              </a:rPr>
              <a:t>session cookie </a:t>
            </a:r>
            <a:r>
              <a:rPr lang="en-GB" sz="1800" b="1" dirty="0"/>
              <a:t>values or other supposedly random generated data</a:t>
            </a:r>
            <a:r>
              <a:rPr lang="en-GB" sz="1800" dirty="0"/>
              <a:t>. If the algorithm is not generating secure random values, then this could open up some devastating avenues for attack.</a:t>
            </a:r>
          </a:p>
          <a:p>
            <a:pPr marL="0" indent="0">
              <a:buNone/>
            </a:pPr>
            <a:r>
              <a:rPr lang="en-GB" dirty="0"/>
              <a:t>Free extension: </a:t>
            </a:r>
            <a:r>
              <a:rPr lang="en-GB" dirty="0">
                <a:hlinkClick r:id="rId3"/>
              </a:rPr>
              <a:t>https://</a:t>
            </a:r>
            <a:r>
              <a:rPr lang="en-GB" dirty="0" smtClean="0">
                <a:hlinkClick r:id="rId3"/>
              </a:rPr>
              <a:t>github.com/portswigger/logger-plus-plus</a:t>
            </a:r>
            <a:endParaRPr lang="en-GB" dirty="0" smtClean="0"/>
          </a:p>
          <a:p>
            <a:pPr marL="0" indent="0">
              <a:buNone/>
            </a:pPr>
            <a:endParaRPr lang="en-GB" dirty="0"/>
          </a:p>
        </p:txBody>
      </p:sp>
    </p:spTree>
    <p:extLst>
      <p:ext uri="{BB962C8B-B14F-4D97-AF65-F5344CB8AC3E}">
        <p14:creationId xmlns:p14="http://schemas.microsoft.com/office/powerpoint/2010/main" val="28227496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3044" y="0"/>
            <a:ext cx="10265911" cy="6858000"/>
          </a:xfrm>
        </p:spPr>
      </p:pic>
    </p:spTree>
    <p:extLst>
      <p:ext uri="{BB962C8B-B14F-4D97-AF65-F5344CB8AC3E}">
        <p14:creationId xmlns:p14="http://schemas.microsoft.com/office/powerpoint/2010/main" val="33441815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sz="1600" dirty="0" smtClean="0"/>
              <a:t>Now </a:t>
            </a:r>
            <a:r>
              <a:rPr lang="en-GB" sz="1600" dirty="0"/>
              <a:t>that we </a:t>
            </a:r>
            <a:r>
              <a:rPr lang="en-GB" sz="1600" b="1" dirty="0"/>
              <a:t>have a macro defined</a:t>
            </a:r>
            <a:r>
              <a:rPr lang="en-GB" sz="1600" dirty="0"/>
              <a:t>, we need to set Session Handling rules that define how the macro should be used.</a:t>
            </a:r>
          </a:p>
          <a:p>
            <a:pPr>
              <a:buFont typeface="+mj-lt"/>
              <a:buAutoNum type="arabicPeriod"/>
            </a:pPr>
            <a:r>
              <a:rPr lang="en-GB" sz="1600" dirty="0"/>
              <a:t>Still in the "</a:t>
            </a:r>
            <a:r>
              <a:rPr lang="en-GB" sz="1600" b="1" dirty="0">
                <a:solidFill>
                  <a:srgbClr val="FFC000"/>
                </a:solidFill>
              </a:rPr>
              <a:t>Sessions</a:t>
            </a:r>
            <a:r>
              <a:rPr lang="en-GB" sz="1600" dirty="0"/>
              <a:t>" sub-tab of </a:t>
            </a:r>
            <a:r>
              <a:rPr lang="en-GB" sz="1600" b="1" dirty="0"/>
              <a:t>Project Options</a:t>
            </a:r>
            <a:r>
              <a:rPr lang="en-GB" sz="1600" dirty="0"/>
              <a:t>, </a:t>
            </a:r>
            <a:r>
              <a:rPr lang="en-GB" sz="1600" b="1" dirty="0">
                <a:solidFill>
                  <a:srgbClr val="FFFF00"/>
                </a:solidFill>
              </a:rPr>
              <a:t>scroll up </a:t>
            </a:r>
            <a:r>
              <a:rPr lang="en-GB" sz="1600" dirty="0"/>
              <a:t>to the "</a:t>
            </a:r>
            <a:r>
              <a:rPr lang="en-GB" sz="1600" b="1" dirty="0">
                <a:solidFill>
                  <a:srgbClr val="FFC000"/>
                </a:solidFill>
              </a:rPr>
              <a:t>Session Handling Rules</a:t>
            </a:r>
            <a:r>
              <a:rPr lang="en-GB" sz="1600" dirty="0"/>
              <a:t>" section and choose to "</a:t>
            </a:r>
            <a:r>
              <a:rPr lang="en-GB" sz="1600" b="1" dirty="0">
                <a:solidFill>
                  <a:srgbClr val="FFC000"/>
                </a:solidFill>
              </a:rPr>
              <a:t>Add" </a:t>
            </a:r>
            <a:r>
              <a:rPr lang="en-GB" sz="1600" dirty="0"/>
              <a:t>a new rule.</a:t>
            </a:r>
          </a:p>
          <a:p>
            <a:pPr>
              <a:buFont typeface="+mj-lt"/>
              <a:buAutoNum type="arabicPeriod"/>
            </a:pPr>
            <a:r>
              <a:rPr lang="en-GB" sz="1600" dirty="0"/>
              <a:t>A new window will pop up with two tabs in it: "</a:t>
            </a:r>
            <a:r>
              <a:rPr lang="en-GB" sz="1600" b="1" dirty="0">
                <a:solidFill>
                  <a:srgbClr val="FFC000"/>
                </a:solidFill>
              </a:rPr>
              <a:t>Details" </a:t>
            </a:r>
            <a:r>
              <a:rPr lang="en-GB" sz="1600" dirty="0"/>
              <a:t>and "</a:t>
            </a:r>
            <a:r>
              <a:rPr lang="en-GB" sz="1600" b="1" dirty="0">
                <a:solidFill>
                  <a:srgbClr val="FFC000"/>
                </a:solidFill>
              </a:rPr>
              <a:t>Scope". </a:t>
            </a:r>
            <a:r>
              <a:rPr lang="en-GB" sz="1600" dirty="0"/>
              <a:t>We are in the Details tab by default</a:t>
            </a:r>
          </a:p>
          <a:p>
            <a:pPr marL="0" indent="0">
              <a:buNone/>
            </a:pP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309" y="1304995"/>
            <a:ext cx="7238147" cy="5246355"/>
          </a:xfrm>
          <a:prstGeom prst="rect">
            <a:avLst/>
          </a:prstGeom>
        </p:spPr>
      </p:pic>
    </p:spTree>
    <p:extLst>
      <p:ext uri="{BB962C8B-B14F-4D97-AF65-F5344CB8AC3E}">
        <p14:creationId xmlns:p14="http://schemas.microsoft.com/office/powerpoint/2010/main" val="11298771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GB" sz="1800" dirty="0" smtClean="0">
                <a:solidFill>
                  <a:srgbClr val="00B050"/>
                </a:solidFill>
              </a:rPr>
              <a:t>3</a:t>
            </a:r>
            <a:r>
              <a:rPr lang="en-GB" sz="1800" dirty="0" smtClean="0"/>
              <a:t>. Fill </a:t>
            </a:r>
            <a:r>
              <a:rPr lang="en-GB" sz="1800" dirty="0"/>
              <a:t>in an </a:t>
            </a:r>
            <a:r>
              <a:rPr lang="en-GB" sz="1800" b="1" dirty="0"/>
              <a:t>appropriate description</a:t>
            </a:r>
            <a:r>
              <a:rPr lang="en-GB" sz="1800" dirty="0"/>
              <a:t>, then </a:t>
            </a:r>
            <a:r>
              <a:rPr lang="en-GB" sz="1800" b="1" dirty="0">
                <a:solidFill>
                  <a:srgbClr val="FFC000"/>
                </a:solidFill>
              </a:rPr>
              <a:t>switch over </a:t>
            </a:r>
            <a:r>
              <a:rPr lang="en-GB" sz="1800" dirty="0"/>
              <a:t>to the Scope tab.</a:t>
            </a:r>
          </a:p>
          <a:p>
            <a:pPr marL="0" indent="0">
              <a:buNone/>
            </a:pPr>
            <a:r>
              <a:rPr lang="en-GB" sz="1800" dirty="0" smtClean="0">
                <a:solidFill>
                  <a:srgbClr val="00B050"/>
                </a:solidFill>
              </a:rPr>
              <a:t>4. </a:t>
            </a:r>
            <a:r>
              <a:rPr lang="en-GB" sz="1800" dirty="0" smtClean="0"/>
              <a:t>In </a:t>
            </a:r>
            <a:r>
              <a:rPr lang="en-GB" sz="1800" dirty="0"/>
              <a:t>the "</a:t>
            </a:r>
            <a:r>
              <a:rPr lang="en-GB" sz="1800" b="1" dirty="0">
                <a:solidFill>
                  <a:srgbClr val="FFC000"/>
                </a:solidFill>
              </a:rPr>
              <a:t>Tools Scope</a:t>
            </a:r>
            <a:r>
              <a:rPr lang="en-GB" sz="1800" dirty="0"/>
              <a:t>" section, </a:t>
            </a:r>
            <a:r>
              <a:rPr lang="en-GB" sz="1800" b="1" dirty="0"/>
              <a:t>deselect every checkbox </a:t>
            </a:r>
            <a:r>
              <a:rPr lang="en-GB" sz="1800" dirty="0"/>
              <a:t>other than</a:t>
            </a:r>
            <a:r>
              <a:rPr lang="en-GB" sz="1800" b="1" dirty="0"/>
              <a:t> Intruder </a:t>
            </a:r>
            <a:r>
              <a:rPr lang="en-GB" sz="1800" dirty="0"/>
              <a:t>-- we do not need this rule to apply anywhere else.</a:t>
            </a:r>
          </a:p>
          <a:p>
            <a:pPr marL="0" indent="0">
              <a:buNone/>
            </a:pPr>
            <a:r>
              <a:rPr lang="en-GB" sz="1800" dirty="0" smtClean="0">
                <a:solidFill>
                  <a:srgbClr val="00B050"/>
                </a:solidFill>
              </a:rPr>
              <a:t>5</a:t>
            </a:r>
            <a:r>
              <a:rPr lang="en-GB" sz="1800" dirty="0" smtClean="0"/>
              <a:t>. In </a:t>
            </a:r>
            <a:r>
              <a:rPr lang="en-GB" sz="1800" dirty="0"/>
              <a:t>the "</a:t>
            </a:r>
            <a:r>
              <a:rPr lang="en-GB" sz="1800" b="1" dirty="0">
                <a:solidFill>
                  <a:srgbClr val="FFC000"/>
                </a:solidFill>
              </a:rPr>
              <a:t>URL Scope</a:t>
            </a:r>
            <a:r>
              <a:rPr lang="en-GB" sz="1800" dirty="0"/>
              <a:t>" section, choose "</a:t>
            </a:r>
            <a:r>
              <a:rPr lang="en-GB" sz="1800" b="1" dirty="0">
                <a:solidFill>
                  <a:srgbClr val="FFC000"/>
                </a:solidFill>
              </a:rPr>
              <a:t>Use suite scope</a:t>
            </a:r>
            <a:r>
              <a:rPr lang="en-GB" sz="1800" dirty="0"/>
              <a:t>"; this will set the macro to only operate on sites that have been added to the global scope (as was discussed in Burp Basics). If you have not set a global scope, keep the "Use custom scope" option as default and add http://MACHINE_IP/ to the scope in this section</a:t>
            </a:r>
            <a:r>
              <a:rPr lang="en-GB" sz="1800" dirty="0" smtClean="0"/>
              <a:t>.</a:t>
            </a:r>
          </a:p>
          <a:p>
            <a:pPr marL="0" indent="0">
              <a:buNone/>
            </a:pPr>
            <a:endParaRPr lang="en-GB"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047" y="2270929"/>
            <a:ext cx="6199852" cy="4226593"/>
          </a:xfrm>
          <a:prstGeom prst="rect">
            <a:avLst/>
          </a:prstGeom>
        </p:spPr>
      </p:pic>
    </p:spTree>
    <p:extLst>
      <p:ext uri="{BB962C8B-B14F-4D97-AF65-F5344CB8AC3E}">
        <p14:creationId xmlns:p14="http://schemas.microsoft.com/office/powerpoint/2010/main" val="17066128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3044" y="0"/>
            <a:ext cx="10265911" cy="6858000"/>
          </a:xfrm>
        </p:spPr>
      </p:pic>
    </p:spTree>
    <p:extLst>
      <p:ext uri="{BB962C8B-B14F-4D97-AF65-F5344CB8AC3E}">
        <p14:creationId xmlns:p14="http://schemas.microsoft.com/office/powerpoint/2010/main" val="20097592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sz="1800" dirty="0" smtClean="0"/>
              <a:t>Now </a:t>
            </a:r>
            <a:r>
              <a:rPr lang="en-GB" sz="1800" dirty="0"/>
              <a:t>we need to </a:t>
            </a:r>
            <a:r>
              <a:rPr lang="en-GB" sz="1800" b="1" dirty="0">
                <a:solidFill>
                  <a:srgbClr val="FFC000"/>
                </a:solidFill>
              </a:rPr>
              <a:t>switch back over </a:t>
            </a:r>
            <a:r>
              <a:rPr lang="en-GB" sz="1800" dirty="0"/>
              <a:t>to the </a:t>
            </a:r>
            <a:r>
              <a:rPr lang="en-GB" sz="1800" b="1" dirty="0">
                <a:solidFill>
                  <a:srgbClr val="FF0000"/>
                </a:solidFill>
              </a:rPr>
              <a:t>Details tab </a:t>
            </a:r>
            <a:r>
              <a:rPr lang="en-GB" sz="1800" dirty="0"/>
              <a:t>and </a:t>
            </a:r>
            <a:r>
              <a:rPr lang="en-GB" sz="1800" b="1" dirty="0">
                <a:solidFill>
                  <a:srgbClr val="FFC000"/>
                </a:solidFill>
              </a:rPr>
              <a:t>look at </a:t>
            </a:r>
            <a:r>
              <a:rPr lang="en-GB" sz="1800" dirty="0"/>
              <a:t>the "</a:t>
            </a:r>
            <a:r>
              <a:rPr lang="en-GB" sz="1800" b="1" dirty="0">
                <a:solidFill>
                  <a:srgbClr val="FF0000"/>
                </a:solidFill>
              </a:rPr>
              <a:t>Rule Actions</a:t>
            </a:r>
            <a:r>
              <a:rPr lang="en-GB" sz="1800" dirty="0"/>
              <a:t>" section.</a:t>
            </a:r>
          </a:p>
          <a:p>
            <a:r>
              <a:rPr lang="en-GB" sz="1800" dirty="0"/>
              <a:t>Click the "</a:t>
            </a:r>
            <a:r>
              <a:rPr lang="en-GB" sz="1800" b="1" dirty="0">
                <a:solidFill>
                  <a:srgbClr val="FFC000"/>
                </a:solidFill>
              </a:rPr>
              <a:t>Add" button </a:t>
            </a:r>
            <a:r>
              <a:rPr lang="en-GB" sz="1800" dirty="0"/>
              <a:t>-- this will cause a dropdown menu to appear with a list of actions we can add.</a:t>
            </a:r>
          </a:p>
          <a:p>
            <a:r>
              <a:rPr lang="en-GB" sz="1800" dirty="0"/>
              <a:t>Select "</a:t>
            </a:r>
            <a:r>
              <a:rPr lang="en-GB" sz="1800" b="1" dirty="0">
                <a:solidFill>
                  <a:srgbClr val="FFC000"/>
                </a:solidFill>
              </a:rPr>
              <a:t>Run a Macro</a:t>
            </a:r>
            <a:r>
              <a:rPr lang="en-GB" sz="1800" dirty="0"/>
              <a:t>" from this list.</a:t>
            </a:r>
          </a:p>
          <a:p>
            <a:r>
              <a:rPr lang="en-GB" sz="1800" dirty="0"/>
              <a:t>In the new window that appears, </a:t>
            </a:r>
            <a:r>
              <a:rPr lang="en-GB" sz="1800" b="1" dirty="0">
                <a:solidFill>
                  <a:srgbClr val="FFC000"/>
                </a:solidFill>
              </a:rPr>
              <a:t>select the macro we created earlier</a:t>
            </a:r>
            <a:r>
              <a:rPr lang="en-GB" sz="1800" dirty="0" smtClean="0"/>
              <a:t>.</a:t>
            </a:r>
          </a:p>
          <a:p>
            <a:r>
              <a:rPr lang="en-GB" sz="1800" dirty="0"/>
              <a:t>Select "</a:t>
            </a:r>
            <a:r>
              <a:rPr lang="en-GB" sz="1800" b="1" dirty="0"/>
              <a:t>Update only the following parameters</a:t>
            </a:r>
            <a:r>
              <a:rPr lang="en-GB" sz="1800" dirty="0"/>
              <a:t>", then click the "</a:t>
            </a:r>
            <a:r>
              <a:rPr lang="en-GB" sz="1800" b="1" dirty="0"/>
              <a:t>Edit" </a:t>
            </a:r>
            <a:r>
              <a:rPr lang="en-GB" sz="1800" dirty="0"/>
              <a:t>button next to the input box below the radio button.</a:t>
            </a:r>
            <a:br>
              <a:rPr lang="en-GB" sz="1800" dirty="0"/>
            </a:br>
            <a:endParaRPr lang="en-GB" sz="1800" dirty="0"/>
          </a:p>
          <a:p>
            <a:r>
              <a:rPr lang="en-GB" sz="1800" dirty="0"/>
              <a:t>In the "Enter a new item" text field, type "</a:t>
            </a:r>
            <a:r>
              <a:rPr lang="en-GB" sz="1800" b="1" dirty="0" err="1">
                <a:solidFill>
                  <a:srgbClr val="FFC000"/>
                </a:solidFill>
              </a:rPr>
              <a:t>loginToken</a:t>
            </a:r>
            <a:r>
              <a:rPr lang="en-GB" sz="1800" dirty="0"/>
              <a:t>". Press "</a:t>
            </a:r>
            <a:r>
              <a:rPr lang="en-GB" sz="1800" b="1" dirty="0"/>
              <a:t>Add</a:t>
            </a:r>
            <a:r>
              <a:rPr lang="en-GB" sz="1800" dirty="0"/>
              <a:t>", then "</a:t>
            </a:r>
            <a:r>
              <a:rPr lang="en-GB" sz="1800" b="1" dirty="0"/>
              <a:t>Close".</a:t>
            </a:r>
          </a:p>
          <a:p>
            <a:r>
              <a:rPr lang="en-GB" sz="1800" dirty="0"/>
              <a:t>Select "</a:t>
            </a:r>
            <a:r>
              <a:rPr lang="en-GB" sz="1800" b="1" dirty="0"/>
              <a:t>Update only the following cookies</a:t>
            </a:r>
            <a:r>
              <a:rPr lang="en-GB" sz="1800" dirty="0"/>
              <a:t>", then click the relevant "Edit" button.</a:t>
            </a:r>
          </a:p>
          <a:p>
            <a:r>
              <a:rPr lang="en-GB" sz="1800" dirty="0"/>
              <a:t>Enter </a:t>
            </a:r>
            <a:r>
              <a:rPr lang="en-GB" sz="1800" b="1" dirty="0">
                <a:solidFill>
                  <a:srgbClr val="FFC000"/>
                </a:solidFill>
              </a:rPr>
              <a:t>"session</a:t>
            </a:r>
            <a:r>
              <a:rPr lang="en-GB" sz="1800" dirty="0"/>
              <a:t>" in the "Enter a new item" text field, press "</a:t>
            </a:r>
            <a:r>
              <a:rPr lang="en-GB" sz="1800" b="1" dirty="0"/>
              <a:t>Add", </a:t>
            </a:r>
            <a:r>
              <a:rPr lang="en-GB" sz="1800" dirty="0"/>
              <a:t>then "</a:t>
            </a:r>
            <a:r>
              <a:rPr lang="en-GB" sz="1800" b="1" dirty="0"/>
              <a:t>Close".</a:t>
            </a:r>
          </a:p>
          <a:p>
            <a:r>
              <a:rPr lang="en-GB" sz="1800" dirty="0"/>
              <a:t>Finally, press "</a:t>
            </a:r>
            <a:r>
              <a:rPr lang="en-GB" sz="1800" b="1" dirty="0"/>
              <a:t>Ok" </a:t>
            </a:r>
            <a:r>
              <a:rPr lang="en-GB" sz="1800" dirty="0"/>
              <a:t>to confirm our action.</a:t>
            </a:r>
          </a:p>
          <a:p>
            <a:endParaRPr lang="en-GB" sz="1800" dirty="0"/>
          </a:p>
          <a:p>
            <a:pPr marL="0" indent="0">
              <a:buNone/>
            </a:pPr>
            <a:endParaRPr lang="en-GB" dirty="0"/>
          </a:p>
        </p:txBody>
      </p:sp>
    </p:spTree>
    <p:extLst>
      <p:ext uri="{BB962C8B-B14F-4D97-AF65-F5344CB8AC3E}">
        <p14:creationId xmlns:p14="http://schemas.microsoft.com/office/powerpoint/2010/main" val="2733878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3044" y="0"/>
            <a:ext cx="10265911" cy="6858000"/>
          </a:xfrm>
        </p:spPr>
      </p:pic>
    </p:spTree>
    <p:extLst>
      <p:ext uri="{BB962C8B-B14F-4D97-AF65-F5344CB8AC3E}">
        <p14:creationId xmlns:p14="http://schemas.microsoft.com/office/powerpoint/2010/main" val="3696930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b="1" u="sng" dirty="0" smtClean="0"/>
              <a:t>Decoder:</a:t>
            </a:r>
          </a:p>
          <a:p>
            <a:pPr marL="0" indent="0">
              <a:buNone/>
            </a:pPr>
            <a:r>
              <a:rPr lang="en-GB" sz="1600" dirty="0"/>
              <a:t>The Burp Suite Decoder module allows us to </a:t>
            </a:r>
            <a:r>
              <a:rPr lang="en-GB" sz="1600" b="1" dirty="0"/>
              <a:t>manipulate data</a:t>
            </a:r>
            <a:r>
              <a:rPr lang="en-GB" sz="1600" dirty="0"/>
              <a:t>. As the name suggests, we can </a:t>
            </a:r>
            <a:r>
              <a:rPr lang="en-GB" sz="1600" b="1" i="1" dirty="0"/>
              <a:t>decode</a:t>
            </a:r>
            <a:r>
              <a:rPr lang="en-GB" sz="1600" b="1" dirty="0"/>
              <a:t> information </a:t>
            </a:r>
            <a:r>
              <a:rPr lang="en-GB" sz="1600" dirty="0"/>
              <a:t>that we capture during an attack, but we can also </a:t>
            </a:r>
            <a:r>
              <a:rPr lang="en-GB" sz="1600" i="1" dirty="0"/>
              <a:t>encode</a:t>
            </a:r>
            <a:r>
              <a:rPr lang="en-GB" sz="1600" dirty="0"/>
              <a:t> data of our own, ready to be sent to the target. Decoder also allows us to create</a:t>
            </a:r>
            <a:r>
              <a:rPr lang="en-GB" sz="1600" b="1" dirty="0">
                <a:solidFill>
                  <a:srgbClr val="FFC000"/>
                </a:solidFill>
              </a:rPr>
              <a:t> </a:t>
            </a:r>
            <a:r>
              <a:rPr lang="en-GB" sz="1600" b="1" i="1" dirty="0" err="1">
                <a:solidFill>
                  <a:srgbClr val="FFC000"/>
                </a:solidFill>
              </a:rPr>
              <a:t>hashsums</a:t>
            </a:r>
            <a:r>
              <a:rPr lang="en-GB" sz="1600" dirty="0"/>
              <a:t> of data, as well as providing a Smart Decode feature which attempts to decode provided data recursively until it is back to being plaintext (like the "Magic" function of </a:t>
            </a:r>
            <a:r>
              <a:rPr lang="en-GB" sz="1600" dirty="0" err="1">
                <a:hlinkClick r:id="rId2"/>
              </a:rPr>
              <a:t>Cyberchef</a:t>
            </a:r>
            <a:r>
              <a:rPr lang="en-GB" sz="1600" dirty="0" smtClean="0"/>
              <a:t>).</a:t>
            </a:r>
          </a:p>
          <a:p>
            <a:pPr marL="0" indent="0">
              <a:buNone/>
            </a:pPr>
            <a:endParaRPr lang="en-GB" sz="1800" b="1" u="sng"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97" y="1465926"/>
            <a:ext cx="10904490" cy="14273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637" y="2973861"/>
            <a:ext cx="10835091" cy="198027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4088" y="3799834"/>
            <a:ext cx="9848850" cy="2943225"/>
          </a:xfrm>
          <a:prstGeom prst="rect">
            <a:avLst/>
          </a:prstGeom>
        </p:spPr>
      </p:pic>
    </p:spTree>
    <p:extLst>
      <p:ext uri="{BB962C8B-B14F-4D97-AF65-F5344CB8AC3E}">
        <p14:creationId xmlns:p14="http://schemas.microsoft.com/office/powerpoint/2010/main" val="36822006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GB" sz="1800" b="1" i="1" u="sng" dirty="0"/>
              <a:t>Decoding/Encoding Methods</a:t>
            </a:r>
            <a:r>
              <a:rPr lang="en-GB" sz="1800" b="1" i="1" u="sng" dirty="0" smtClean="0"/>
              <a:t>:</a:t>
            </a:r>
            <a:endParaRPr lang="en-GB" sz="1800" dirty="0" smtClean="0"/>
          </a:p>
          <a:p>
            <a:pPr marL="0" indent="0">
              <a:buNone/>
            </a:pPr>
            <a:r>
              <a:rPr lang="en-GB" sz="1600" dirty="0" smtClean="0"/>
              <a:t>Let's </a:t>
            </a:r>
            <a:r>
              <a:rPr lang="en-GB" sz="1600" dirty="0"/>
              <a:t>take a closer look at the manual encoding and decoding options. These are the same whether we choose the decoding or </a:t>
            </a:r>
            <a:r>
              <a:rPr lang="en-GB" sz="1600" dirty="0" smtClean="0"/>
              <a:t>encoding </a:t>
            </a:r>
            <a:r>
              <a:rPr lang="en-GB" sz="1600" dirty="0"/>
              <a:t>menu</a:t>
            </a:r>
            <a:r>
              <a:rPr lang="en-GB" sz="1600" dirty="0" smtClean="0"/>
              <a:t>:</a:t>
            </a:r>
          </a:p>
          <a:p>
            <a:pPr marL="0" indent="0">
              <a:buNone/>
            </a:pPr>
            <a:r>
              <a:rPr lang="en-GB" sz="1800" b="1" u="sng" dirty="0"/>
              <a:t>Plain</a:t>
            </a:r>
            <a:r>
              <a:rPr lang="en-GB" sz="1800" dirty="0"/>
              <a:t>: Plaintext is what we have before performing any transformations.</a:t>
            </a:r>
          </a:p>
          <a:p>
            <a:pPr marL="0" indent="0">
              <a:buNone/>
            </a:pPr>
            <a:r>
              <a:rPr lang="en-GB" sz="1800" b="1" u="sng" dirty="0"/>
              <a:t>URL</a:t>
            </a:r>
            <a:r>
              <a:rPr lang="en-GB" sz="1800" dirty="0"/>
              <a:t>: </a:t>
            </a:r>
            <a:r>
              <a:rPr lang="en-GB" sz="1800" dirty="0" smtClean="0"/>
              <a:t>URL </a:t>
            </a:r>
            <a:r>
              <a:rPr lang="en-GB" sz="1800" dirty="0"/>
              <a:t>encoding is used to make data safe to transfer in the URL of a web request. It involves </a:t>
            </a:r>
            <a:r>
              <a:rPr lang="en-GB" sz="1800" b="1" dirty="0"/>
              <a:t>exchanging characters</a:t>
            </a:r>
            <a:r>
              <a:rPr lang="en-GB" sz="1800" dirty="0"/>
              <a:t> for their </a:t>
            </a:r>
            <a:r>
              <a:rPr lang="en-GB" sz="1800" b="1" dirty="0">
                <a:solidFill>
                  <a:srgbClr val="FF0000"/>
                </a:solidFill>
              </a:rPr>
              <a:t>ASCII character </a:t>
            </a:r>
            <a:r>
              <a:rPr lang="en-GB" sz="1800" dirty="0"/>
              <a:t>code in </a:t>
            </a:r>
            <a:r>
              <a:rPr lang="en-GB" sz="1800" b="1" dirty="0">
                <a:solidFill>
                  <a:srgbClr val="FFC000"/>
                </a:solidFill>
              </a:rPr>
              <a:t>hexadecimal format</a:t>
            </a:r>
            <a:r>
              <a:rPr lang="en-GB" sz="1800" dirty="0"/>
              <a:t>, preceded by a </a:t>
            </a:r>
            <a:r>
              <a:rPr lang="en-GB" sz="1800" b="1" dirty="0">
                <a:solidFill>
                  <a:srgbClr val="FFC000"/>
                </a:solidFill>
              </a:rPr>
              <a:t>percentage symbol </a:t>
            </a:r>
            <a:r>
              <a:rPr lang="en-GB" sz="1800" b="1" dirty="0">
                <a:solidFill>
                  <a:srgbClr val="FF0000"/>
                </a:solidFill>
              </a:rPr>
              <a:t>(%)</a:t>
            </a:r>
            <a:r>
              <a:rPr lang="en-GB" sz="1800" dirty="0"/>
              <a:t>. </a:t>
            </a:r>
            <a:r>
              <a:rPr lang="en-GB" sz="1800" dirty="0" err="1"/>
              <a:t>Url</a:t>
            </a:r>
            <a:r>
              <a:rPr lang="en-GB" sz="1800" dirty="0"/>
              <a:t> encoding is an extremely useful method to know for any kind of web application testing.</a:t>
            </a:r>
          </a:p>
          <a:p>
            <a:pPr marL="0" indent="0">
              <a:buNone/>
            </a:pPr>
            <a:r>
              <a:rPr lang="en-GB" sz="1800" b="1" dirty="0"/>
              <a:t>For example, </a:t>
            </a:r>
            <a:r>
              <a:rPr lang="en-GB" sz="1800" dirty="0"/>
              <a:t>let's encode the </a:t>
            </a:r>
            <a:r>
              <a:rPr lang="en-GB" sz="1800" b="1" dirty="0"/>
              <a:t>forward-slash character </a:t>
            </a:r>
            <a:r>
              <a:rPr lang="en-GB" sz="1800" b="1" dirty="0">
                <a:solidFill>
                  <a:srgbClr val="FFC000"/>
                </a:solidFill>
              </a:rPr>
              <a:t>(/)</a:t>
            </a:r>
            <a:r>
              <a:rPr lang="en-GB" sz="1800" dirty="0"/>
              <a:t>. The </a:t>
            </a:r>
            <a:r>
              <a:rPr lang="en-GB" sz="1800" b="1" dirty="0"/>
              <a:t>ASCII character code </a:t>
            </a:r>
            <a:r>
              <a:rPr lang="en-GB" sz="1800" dirty="0"/>
              <a:t>for a forward slash is</a:t>
            </a:r>
            <a:r>
              <a:rPr lang="en-GB" sz="1800" b="1" dirty="0">
                <a:solidFill>
                  <a:srgbClr val="FFC000"/>
                </a:solidFill>
              </a:rPr>
              <a:t> 47</a:t>
            </a:r>
            <a:r>
              <a:rPr lang="en-GB" sz="1800" dirty="0"/>
              <a:t>. This is "</a:t>
            </a:r>
            <a:r>
              <a:rPr lang="en-GB" sz="1800" b="1" dirty="0">
                <a:solidFill>
                  <a:srgbClr val="FFC000"/>
                </a:solidFill>
              </a:rPr>
              <a:t>2F" </a:t>
            </a:r>
            <a:r>
              <a:rPr lang="en-GB" sz="1800" dirty="0"/>
              <a:t>in</a:t>
            </a:r>
            <a:r>
              <a:rPr lang="en-GB" sz="1800" b="1" dirty="0">
                <a:solidFill>
                  <a:srgbClr val="FFFF00"/>
                </a:solidFill>
              </a:rPr>
              <a:t> hexadecimal</a:t>
            </a:r>
            <a:r>
              <a:rPr lang="en-GB" sz="1800" dirty="0"/>
              <a:t>, making the </a:t>
            </a:r>
            <a:r>
              <a:rPr lang="en-GB" sz="1800" b="1" dirty="0">
                <a:solidFill>
                  <a:srgbClr val="FF0000"/>
                </a:solidFill>
              </a:rPr>
              <a:t>URL encoded forward-slash </a:t>
            </a:r>
            <a:r>
              <a:rPr lang="en-GB" sz="1800" b="1" dirty="0">
                <a:solidFill>
                  <a:srgbClr val="FFC000"/>
                </a:solidFill>
              </a:rPr>
              <a:t>%2F. </a:t>
            </a:r>
            <a:r>
              <a:rPr lang="en-GB" sz="1800" dirty="0"/>
              <a:t>We can confirm this with Decoder by typing a forward slash in the input box, then selecting Encode as -&gt; URL:</a:t>
            </a:r>
            <a:endParaRPr lang="en-GB" sz="1800" dirty="0" smtClean="0"/>
          </a:p>
          <a:p>
            <a:pPr marL="0" indent="0">
              <a:buNone/>
            </a:pPr>
            <a:endParaRPr lang="en-GB"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6545" y="149629"/>
            <a:ext cx="1952625" cy="24098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800" y="3421820"/>
            <a:ext cx="9867900" cy="2962275"/>
          </a:xfrm>
          <a:prstGeom prst="rect">
            <a:avLst/>
          </a:prstGeom>
        </p:spPr>
      </p:pic>
    </p:spTree>
    <p:extLst>
      <p:ext uri="{BB962C8B-B14F-4D97-AF65-F5344CB8AC3E}">
        <p14:creationId xmlns:p14="http://schemas.microsoft.com/office/powerpoint/2010/main" val="20809629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b="1" dirty="0"/>
              <a:t>HTML</a:t>
            </a:r>
            <a:r>
              <a:rPr lang="en-GB" sz="1800" dirty="0"/>
              <a:t>: Encoding text as HTML Entities involves </a:t>
            </a:r>
            <a:r>
              <a:rPr lang="en-GB" sz="1800" b="1" dirty="0"/>
              <a:t>replacing special characters with </a:t>
            </a:r>
            <a:r>
              <a:rPr lang="en-GB" sz="1800" dirty="0"/>
              <a:t>an</a:t>
            </a:r>
            <a:r>
              <a:rPr lang="en-GB" sz="1800" b="1" dirty="0">
                <a:solidFill>
                  <a:srgbClr val="FFC000"/>
                </a:solidFill>
              </a:rPr>
              <a:t> ampersand </a:t>
            </a:r>
            <a:r>
              <a:rPr lang="en-GB" sz="1800" b="1" dirty="0">
                <a:solidFill>
                  <a:srgbClr val="FFFF00"/>
                </a:solidFill>
              </a:rPr>
              <a:t>(&amp;) </a:t>
            </a:r>
            <a:r>
              <a:rPr lang="en-GB" sz="1800" dirty="0"/>
              <a:t>followed by </a:t>
            </a:r>
            <a:r>
              <a:rPr lang="en-GB" sz="1800" b="1" dirty="0">
                <a:solidFill>
                  <a:srgbClr val="FFC000"/>
                </a:solidFill>
              </a:rPr>
              <a:t>either a hexadecimal number </a:t>
            </a:r>
            <a:r>
              <a:rPr lang="en-GB" sz="1800" dirty="0"/>
              <a:t>or </a:t>
            </a:r>
            <a:r>
              <a:rPr lang="en-GB" sz="1800" b="1" dirty="0">
                <a:solidFill>
                  <a:srgbClr val="FFC000"/>
                </a:solidFill>
              </a:rPr>
              <a:t>a reference to the character being escaped, </a:t>
            </a:r>
            <a:r>
              <a:rPr lang="en-GB" sz="1800" dirty="0"/>
              <a:t>then a </a:t>
            </a:r>
            <a:r>
              <a:rPr lang="en-GB" sz="1800" b="1" dirty="0">
                <a:solidFill>
                  <a:srgbClr val="FFFF00"/>
                </a:solidFill>
              </a:rPr>
              <a:t>semicolon</a:t>
            </a:r>
            <a:r>
              <a:rPr lang="en-GB" sz="1800" dirty="0"/>
              <a:t> </a:t>
            </a:r>
            <a:r>
              <a:rPr lang="en-GB" b="1" dirty="0">
                <a:solidFill>
                  <a:srgbClr val="FFFF00"/>
                </a:solidFill>
              </a:rPr>
              <a:t>(;)</a:t>
            </a:r>
            <a:r>
              <a:rPr lang="en-GB" sz="1800" dirty="0"/>
              <a:t>. For example, a </a:t>
            </a:r>
            <a:r>
              <a:rPr lang="en-GB" sz="1800" b="1" dirty="0">
                <a:solidFill>
                  <a:srgbClr val="FFFF00"/>
                </a:solidFill>
              </a:rPr>
              <a:t>quotation mark </a:t>
            </a:r>
            <a:r>
              <a:rPr lang="en-GB" sz="1800" dirty="0"/>
              <a:t>has its </a:t>
            </a:r>
            <a:r>
              <a:rPr lang="en-GB" sz="1800" b="1" dirty="0"/>
              <a:t>own reference</a:t>
            </a:r>
            <a:r>
              <a:rPr lang="en-GB" sz="1800" dirty="0"/>
              <a:t>: </a:t>
            </a:r>
            <a:r>
              <a:rPr lang="en-GB" sz="1800" b="1" dirty="0">
                <a:solidFill>
                  <a:srgbClr val="FFFF00"/>
                </a:solidFill>
              </a:rPr>
              <a:t>&amp;</a:t>
            </a:r>
            <a:r>
              <a:rPr lang="en-GB" sz="1800" b="1" dirty="0" err="1">
                <a:solidFill>
                  <a:srgbClr val="FFFF00"/>
                </a:solidFill>
              </a:rPr>
              <a:t>quot</a:t>
            </a:r>
            <a:r>
              <a:rPr lang="en-GB" sz="1800" b="1" dirty="0">
                <a:solidFill>
                  <a:srgbClr val="FFFF00"/>
                </a:solidFill>
              </a:rPr>
              <a:t>;. </a:t>
            </a:r>
            <a:r>
              <a:rPr lang="en-GB" sz="1800" dirty="0"/>
              <a:t>When this is inserted into a webpage, it will be replaced by a </a:t>
            </a:r>
            <a:r>
              <a:rPr lang="en-GB" sz="1800" b="1" dirty="0">
                <a:solidFill>
                  <a:srgbClr val="FFFF00"/>
                </a:solidFill>
              </a:rPr>
              <a:t>double quotation mark ("). </a:t>
            </a:r>
            <a:r>
              <a:rPr lang="en-GB" sz="1800" dirty="0"/>
              <a:t>This encoding method allows special characters in the HTML language to be rendered safely in HTML pages and has the added bonus of being used to prevent attacks such as XSS (Cross-Site Scripting</a:t>
            </a:r>
            <a:r>
              <a:rPr lang="en-GB" sz="1800" dirty="0" smtClean="0"/>
              <a:t>).</a:t>
            </a:r>
          </a:p>
          <a:p>
            <a:pPr marL="0" indent="0">
              <a:buNone/>
            </a:pPr>
            <a:endParaRPr lang="en-GB" sz="1800" dirty="0"/>
          </a:p>
          <a:p>
            <a:pPr marL="0" indent="0">
              <a:buNone/>
            </a:pPr>
            <a:endParaRPr lang="en-GB" sz="1800" dirty="0" smtClean="0"/>
          </a:p>
          <a:p>
            <a:pPr marL="0" indent="0">
              <a:buNone/>
            </a:pPr>
            <a:endParaRPr lang="en-GB" sz="1800" dirty="0"/>
          </a:p>
          <a:p>
            <a:pPr marL="0" indent="0">
              <a:buNone/>
            </a:pPr>
            <a:endParaRPr lang="en-GB" sz="1800" dirty="0" smtClean="0"/>
          </a:p>
          <a:p>
            <a:pPr marL="0" indent="0">
              <a:buNone/>
            </a:pPr>
            <a:endParaRPr lang="en-GB" sz="1800" dirty="0"/>
          </a:p>
          <a:p>
            <a:pPr marL="0" indent="0">
              <a:buNone/>
            </a:pPr>
            <a:endParaRPr lang="en-GB" sz="1800" dirty="0" smtClean="0"/>
          </a:p>
          <a:p>
            <a:pPr marL="0" indent="0">
              <a:buNone/>
            </a:pPr>
            <a:endParaRPr lang="en-GB" sz="1800" dirty="0"/>
          </a:p>
          <a:p>
            <a:pPr marL="0" indent="0">
              <a:buNone/>
            </a:pPr>
            <a:endParaRPr lang="en-GB" sz="1800" dirty="0" smtClean="0"/>
          </a:p>
          <a:p>
            <a:pPr marL="0" indent="0">
              <a:buNone/>
            </a:pPr>
            <a:r>
              <a:rPr lang="en-GB" sz="1800" b="1" dirty="0"/>
              <a:t>Base64:</a:t>
            </a:r>
            <a:r>
              <a:rPr lang="en-GB" sz="1800" dirty="0"/>
              <a:t> Another widely used encoding method, base64 is used to encode any data in an ASCII-compatible format. It was designed to take binary data (e.g. images, media, programs) and encode it in a format that would be suitable to transfer over virtually any medium</a:t>
            </a:r>
            <a:r>
              <a:rPr lang="en-GB" sz="1800" dirty="0" smtClean="0"/>
              <a:t>.</a:t>
            </a:r>
          </a:p>
          <a:p>
            <a:pPr marL="0" indent="0">
              <a:buNone/>
            </a:pPr>
            <a:r>
              <a:rPr lang="en-GB" sz="1800" dirty="0"/>
              <a:t>Working Process: </a:t>
            </a:r>
            <a:r>
              <a:rPr lang="en-GB" sz="1800" dirty="0">
                <a:hlinkClick r:id="rId2"/>
              </a:rPr>
              <a:t>https://stackabuse.com/encoding-and-decoding-base64-strings-in-python</a:t>
            </a:r>
            <a:r>
              <a:rPr lang="en-GB" sz="1800" dirty="0" smtClean="0">
                <a:hlinkClick r:id="rId2"/>
              </a:rPr>
              <a:t>/</a:t>
            </a:r>
            <a:endParaRPr lang="en-GB" sz="1800" dirty="0" smtClean="0"/>
          </a:p>
          <a:p>
            <a:pPr marL="0" indent="0">
              <a:buNone/>
            </a:pPr>
            <a:endParaRPr lang="en-GB"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93" y="1761557"/>
            <a:ext cx="10292544" cy="3085772"/>
          </a:xfrm>
          <a:prstGeom prst="rect">
            <a:avLst/>
          </a:prstGeom>
        </p:spPr>
      </p:pic>
    </p:spTree>
    <p:extLst>
      <p:ext uri="{BB962C8B-B14F-4D97-AF65-F5344CB8AC3E}">
        <p14:creationId xmlns:p14="http://schemas.microsoft.com/office/powerpoint/2010/main" val="38478466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b="1" dirty="0" err="1"/>
              <a:t>Gzip</a:t>
            </a:r>
            <a:r>
              <a:rPr lang="en-GB" b="1" dirty="0"/>
              <a:t>: </a:t>
            </a:r>
            <a:r>
              <a:rPr lang="en-GB" sz="1800" dirty="0" err="1"/>
              <a:t>Gzip</a:t>
            </a:r>
            <a:r>
              <a:rPr lang="en-GB" sz="1800" dirty="0"/>
              <a:t> provides a way to </a:t>
            </a:r>
            <a:r>
              <a:rPr lang="en-GB" sz="1800" b="1" i="1" dirty="0"/>
              <a:t>compress</a:t>
            </a:r>
            <a:r>
              <a:rPr lang="en-GB" sz="1800" b="1" dirty="0"/>
              <a:t> data</a:t>
            </a:r>
            <a:r>
              <a:rPr lang="en-GB" sz="1800" dirty="0"/>
              <a:t>. It is widely used to reduce the size of files and pages before they are sent to your browser. Smaller pages mean faster loading times, which is highly desirable for developers looking to increase their SEO score and avoid annoying their customers. Decoder allows us to manually encode and decode </a:t>
            </a:r>
            <a:r>
              <a:rPr lang="en-GB" sz="1800" dirty="0" err="1"/>
              <a:t>gzip</a:t>
            </a:r>
            <a:r>
              <a:rPr lang="en-GB" sz="1800" dirty="0"/>
              <a:t> data, although this can be hard to process as it is often not valid ASCII/Unicode. For example: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731" y="1533666"/>
            <a:ext cx="10441276" cy="3147515"/>
          </a:xfrm>
          <a:prstGeom prst="rect">
            <a:avLst/>
          </a:prstGeom>
        </p:spPr>
      </p:pic>
    </p:spTree>
    <p:extLst>
      <p:ext uri="{BB962C8B-B14F-4D97-AF65-F5344CB8AC3E}">
        <p14:creationId xmlns:p14="http://schemas.microsoft.com/office/powerpoint/2010/main" val="30038640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GB" sz="3200" b="1" u="sng" dirty="0" smtClean="0"/>
              <a:t>Navigation</a:t>
            </a:r>
          </a:p>
          <a:p>
            <a:pPr marL="0" indent="0">
              <a:buNone/>
            </a:pPr>
            <a:r>
              <a:rPr lang="en-GB" sz="1800" dirty="0"/>
              <a:t>Tabs can also be popped out into </a:t>
            </a:r>
            <a:r>
              <a:rPr lang="en-GB" sz="1800" b="1" dirty="0"/>
              <a:t>separate windows should you prefer to view multiple tabs separately</a:t>
            </a:r>
            <a:r>
              <a:rPr lang="en-GB" sz="1800" dirty="0"/>
              <a:t>. This can be done by clicking "</a:t>
            </a:r>
            <a:r>
              <a:rPr lang="en-GB" sz="1800" b="1" dirty="0">
                <a:solidFill>
                  <a:srgbClr val="FF0000"/>
                </a:solidFill>
              </a:rPr>
              <a:t>Window" </a:t>
            </a:r>
            <a:r>
              <a:rPr lang="en-GB" sz="1800" dirty="0"/>
              <a:t>in the </a:t>
            </a:r>
            <a:r>
              <a:rPr lang="en-GB" sz="1800" b="1" dirty="0">
                <a:solidFill>
                  <a:srgbClr val="FF0000"/>
                </a:solidFill>
              </a:rPr>
              <a:t>application menu </a:t>
            </a:r>
            <a:r>
              <a:rPr lang="en-GB" sz="1800" dirty="0"/>
              <a:t>at the top of the screen, then choosing to "</a:t>
            </a:r>
            <a:r>
              <a:rPr lang="en-GB" sz="1800" b="1" dirty="0">
                <a:solidFill>
                  <a:srgbClr val="FFC000"/>
                </a:solidFill>
              </a:rPr>
              <a:t>Detach</a:t>
            </a:r>
            <a:r>
              <a:rPr lang="en-GB" sz="1800" dirty="0"/>
              <a:t>" tabs:</a:t>
            </a:r>
            <a:endParaRPr lang="en-GB" sz="1800" b="1"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5391" y="0"/>
            <a:ext cx="1803779" cy="314534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027390417"/>
              </p:ext>
            </p:extLst>
          </p:nvPr>
        </p:nvGraphicFramePr>
        <p:xfrm>
          <a:off x="204716" y="3029802"/>
          <a:ext cx="11778018" cy="3534770"/>
        </p:xfrm>
        <a:graphic>
          <a:graphicData uri="http://schemas.openxmlformats.org/drawingml/2006/table">
            <a:tbl>
              <a:tblPr firstRow="1" bandRow="1">
                <a:tableStyleId>{5C22544A-7EE6-4342-B048-85BDC9FD1C3A}</a:tableStyleId>
              </a:tblPr>
              <a:tblGrid>
                <a:gridCol w="4946328"/>
                <a:gridCol w="6831690"/>
              </a:tblGrid>
              <a:tr h="706954">
                <a:tc>
                  <a:txBody>
                    <a:bodyPr/>
                    <a:lstStyle/>
                    <a:p>
                      <a:r>
                        <a:rPr lang="en-GB" sz="1800" b="0" i="0" kern="1200" dirty="0" smtClean="0">
                          <a:solidFill>
                            <a:schemeClr val="lt1"/>
                          </a:solidFill>
                          <a:effectLst/>
                          <a:latin typeface="+mn-lt"/>
                          <a:ea typeface="+mn-ea"/>
                          <a:cs typeface="+mn-cs"/>
                        </a:rPr>
                        <a:t>Ctrl + Shift + D</a:t>
                      </a:r>
                      <a:endParaRPr lang="en-GB" dirty="0"/>
                    </a:p>
                  </a:txBody>
                  <a:tcPr/>
                </a:tc>
                <a:tc>
                  <a:txBody>
                    <a:bodyPr/>
                    <a:lstStyle/>
                    <a:p>
                      <a:r>
                        <a:rPr lang="en-GB" sz="1800" b="0" i="0" kern="1200" dirty="0" smtClean="0">
                          <a:solidFill>
                            <a:schemeClr val="lt1"/>
                          </a:solidFill>
                          <a:effectLst/>
                          <a:latin typeface="+mn-lt"/>
                          <a:ea typeface="+mn-ea"/>
                          <a:cs typeface="+mn-cs"/>
                        </a:rPr>
                        <a:t>Switch to the Dashboard</a:t>
                      </a:r>
                      <a:endParaRPr lang="en-GB" dirty="0"/>
                    </a:p>
                  </a:txBody>
                  <a:tcPr/>
                </a:tc>
              </a:tr>
              <a:tr h="706954">
                <a:tc>
                  <a:txBody>
                    <a:bodyPr/>
                    <a:lstStyle/>
                    <a:p>
                      <a:r>
                        <a:rPr lang="en-GB" sz="1800" b="0" i="0" kern="1200" dirty="0" smtClean="0">
                          <a:solidFill>
                            <a:schemeClr val="dk1"/>
                          </a:solidFill>
                          <a:effectLst/>
                          <a:latin typeface="+mn-lt"/>
                          <a:ea typeface="+mn-ea"/>
                          <a:cs typeface="+mn-cs"/>
                        </a:rPr>
                        <a:t>Ctrl + Shift + T</a:t>
                      </a:r>
                      <a:endParaRPr lang="en-GB" dirty="0"/>
                    </a:p>
                  </a:txBody>
                  <a:tcPr/>
                </a:tc>
                <a:tc>
                  <a:txBody>
                    <a:bodyPr/>
                    <a:lstStyle/>
                    <a:p>
                      <a:r>
                        <a:rPr lang="en-GB" sz="1800" b="0" i="0" kern="1200" dirty="0" smtClean="0">
                          <a:solidFill>
                            <a:schemeClr val="dk1"/>
                          </a:solidFill>
                          <a:effectLst/>
                          <a:latin typeface="+mn-lt"/>
                          <a:ea typeface="+mn-ea"/>
                          <a:cs typeface="+mn-cs"/>
                        </a:rPr>
                        <a:t>Switch to the Dashboard</a:t>
                      </a:r>
                      <a:endParaRPr lang="en-GB" dirty="0"/>
                    </a:p>
                  </a:txBody>
                  <a:tcPr/>
                </a:tc>
              </a:tr>
              <a:tr h="706954">
                <a:tc>
                  <a:txBody>
                    <a:bodyPr/>
                    <a:lstStyle/>
                    <a:p>
                      <a:r>
                        <a:rPr lang="en-GB" sz="1800" b="0" i="0" kern="1200" dirty="0" smtClean="0">
                          <a:solidFill>
                            <a:schemeClr val="dk1"/>
                          </a:solidFill>
                          <a:effectLst/>
                          <a:latin typeface="+mn-lt"/>
                          <a:ea typeface="+mn-ea"/>
                          <a:cs typeface="+mn-cs"/>
                        </a:rPr>
                        <a:t>Ctrl + Shift + P</a:t>
                      </a:r>
                      <a:endParaRPr lang="en-GB" dirty="0"/>
                    </a:p>
                  </a:txBody>
                  <a:tcPr/>
                </a:tc>
                <a:tc>
                  <a:txBody>
                    <a:bodyPr/>
                    <a:lstStyle/>
                    <a:p>
                      <a:r>
                        <a:rPr lang="en-GB" sz="1800" b="0" i="0" kern="1200" dirty="0" smtClean="0">
                          <a:solidFill>
                            <a:schemeClr val="dk1"/>
                          </a:solidFill>
                          <a:effectLst/>
                          <a:latin typeface="+mn-lt"/>
                          <a:ea typeface="+mn-ea"/>
                          <a:cs typeface="+mn-cs"/>
                        </a:rPr>
                        <a:t>Switch to the Proxy tab</a:t>
                      </a:r>
                      <a:endParaRPr lang="en-GB" dirty="0"/>
                    </a:p>
                  </a:txBody>
                  <a:tcPr/>
                </a:tc>
              </a:tr>
              <a:tr h="706954">
                <a:tc>
                  <a:txBody>
                    <a:bodyPr/>
                    <a:lstStyle/>
                    <a:p>
                      <a:r>
                        <a:rPr lang="en-GB" sz="1800" b="0" i="0" kern="1200" dirty="0" smtClean="0">
                          <a:solidFill>
                            <a:schemeClr val="dk1"/>
                          </a:solidFill>
                          <a:effectLst/>
                          <a:latin typeface="+mn-lt"/>
                          <a:ea typeface="+mn-ea"/>
                          <a:cs typeface="+mn-cs"/>
                        </a:rPr>
                        <a:t>Ctrl + Shift + I</a:t>
                      </a:r>
                      <a:endParaRPr lang="en-GB" dirty="0"/>
                    </a:p>
                  </a:txBody>
                  <a:tcPr/>
                </a:tc>
                <a:tc>
                  <a:txBody>
                    <a:bodyPr/>
                    <a:lstStyle/>
                    <a:p>
                      <a:r>
                        <a:rPr lang="en-GB" sz="1800" b="0" i="0" kern="1200" dirty="0" smtClean="0">
                          <a:solidFill>
                            <a:schemeClr val="dk1"/>
                          </a:solidFill>
                          <a:effectLst/>
                          <a:latin typeface="+mn-lt"/>
                          <a:ea typeface="+mn-ea"/>
                          <a:cs typeface="+mn-cs"/>
                        </a:rPr>
                        <a:t>Switch to the Intruder tab</a:t>
                      </a:r>
                      <a:endParaRPr lang="en-GB" dirty="0"/>
                    </a:p>
                  </a:txBody>
                  <a:tcPr/>
                </a:tc>
              </a:tr>
              <a:tr h="706954">
                <a:tc>
                  <a:txBody>
                    <a:bodyPr/>
                    <a:lstStyle/>
                    <a:p>
                      <a:r>
                        <a:rPr lang="en-GB" sz="1800" b="0" i="0" kern="1200" dirty="0" smtClean="0">
                          <a:solidFill>
                            <a:schemeClr val="dk1"/>
                          </a:solidFill>
                          <a:effectLst/>
                          <a:latin typeface="+mn-lt"/>
                          <a:ea typeface="+mn-ea"/>
                          <a:cs typeface="+mn-cs"/>
                        </a:rPr>
                        <a:t>Ctrl + Shift + R</a:t>
                      </a:r>
                      <a:endParaRPr lang="en-GB" dirty="0"/>
                    </a:p>
                  </a:txBody>
                  <a:tcPr/>
                </a:tc>
                <a:tc>
                  <a:txBody>
                    <a:bodyPr/>
                    <a:lstStyle/>
                    <a:p>
                      <a:r>
                        <a:rPr lang="en-GB" sz="1800" b="0" i="0" kern="1200" dirty="0" smtClean="0">
                          <a:solidFill>
                            <a:schemeClr val="dk1"/>
                          </a:solidFill>
                          <a:effectLst/>
                          <a:latin typeface="+mn-lt"/>
                          <a:ea typeface="+mn-ea"/>
                          <a:cs typeface="+mn-cs"/>
                        </a:rPr>
                        <a:t>Switch to the Repeater tab</a:t>
                      </a:r>
                      <a:endParaRPr lang="en-GB" dirty="0"/>
                    </a:p>
                  </a:txBody>
                  <a:tcPr/>
                </a:tc>
              </a:tr>
            </a:tbl>
          </a:graphicData>
        </a:graphic>
      </p:graphicFrame>
    </p:spTree>
    <p:extLst>
      <p:ext uri="{BB962C8B-B14F-4D97-AF65-F5344CB8AC3E}">
        <p14:creationId xmlns:p14="http://schemas.microsoft.com/office/powerpoint/2010/main" val="20212841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87" y="127876"/>
            <a:ext cx="10464657" cy="5535945"/>
          </a:xfrm>
        </p:spPr>
      </p:pic>
    </p:spTree>
    <p:extLst>
      <p:ext uri="{BB962C8B-B14F-4D97-AF65-F5344CB8AC3E}">
        <p14:creationId xmlns:p14="http://schemas.microsoft.com/office/powerpoint/2010/main" val="24108927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GB" sz="1800" dirty="0"/>
              <a:t>Inputting data in ASCII format is great, but sometimes we need to be able to edit our input </a:t>
            </a:r>
            <a:r>
              <a:rPr lang="en-GB" sz="1800" b="1" dirty="0"/>
              <a:t>byte-by-byte</a:t>
            </a:r>
            <a:r>
              <a:rPr lang="en-GB" sz="1800" dirty="0"/>
              <a:t>. For this, we can use "</a:t>
            </a:r>
            <a:r>
              <a:rPr lang="en-GB" sz="1800" b="1" dirty="0"/>
              <a:t>Hex View</a:t>
            </a:r>
            <a:r>
              <a:rPr lang="en-GB" sz="1800" dirty="0"/>
              <a:t>" by choosing "Hex" above the decoding </a:t>
            </a:r>
            <a:r>
              <a:rPr lang="en-GB" sz="1800" dirty="0" smtClean="0"/>
              <a:t>options</a:t>
            </a:r>
          </a:p>
          <a:p>
            <a:pPr marL="0" indent="0">
              <a:buNone/>
            </a:pPr>
            <a:endParaRPr lang="en-GB" sz="1800" dirty="0"/>
          </a:p>
          <a:p>
            <a:pPr marL="0" indent="0">
              <a:buNone/>
            </a:pPr>
            <a:endParaRPr lang="en-GB" sz="1800" dirty="0" smtClean="0"/>
          </a:p>
          <a:p>
            <a:pPr marL="0" indent="0">
              <a:buNone/>
            </a:pPr>
            <a:endParaRPr lang="en-GB" sz="1800" dirty="0"/>
          </a:p>
          <a:p>
            <a:pPr marL="0" indent="0">
              <a:buNone/>
            </a:pPr>
            <a:endParaRPr lang="en-GB" sz="1800" dirty="0" smtClean="0"/>
          </a:p>
          <a:p>
            <a:pPr marL="0" indent="0">
              <a:buNone/>
            </a:pPr>
            <a:endParaRPr lang="en-GB" sz="1800" dirty="0"/>
          </a:p>
          <a:p>
            <a:pPr marL="0" indent="0">
              <a:buNone/>
            </a:pPr>
            <a:r>
              <a:rPr lang="en-GB" sz="1800" b="1" i="1" u="sng" dirty="0"/>
              <a:t>Smart Decode:</a:t>
            </a:r>
            <a:endParaRPr lang="en-GB"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197" y="803299"/>
            <a:ext cx="11091750" cy="16396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336" y="3185686"/>
            <a:ext cx="9848850" cy="2943225"/>
          </a:xfrm>
          <a:prstGeom prst="rect">
            <a:avLst/>
          </a:prstGeom>
        </p:spPr>
      </p:pic>
    </p:spTree>
    <p:extLst>
      <p:ext uri="{BB962C8B-B14F-4D97-AF65-F5344CB8AC3E}">
        <p14:creationId xmlns:p14="http://schemas.microsoft.com/office/powerpoint/2010/main" val="17475399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u="sng" dirty="0"/>
              <a:t>Decoder </a:t>
            </a:r>
            <a:r>
              <a:rPr lang="en-GB" u="sng" dirty="0" smtClean="0"/>
              <a:t>Hashing</a:t>
            </a:r>
          </a:p>
          <a:p>
            <a:pPr marL="0" indent="0">
              <a:buNone/>
            </a:pPr>
            <a:r>
              <a:rPr lang="en-GB" sz="1600" dirty="0"/>
              <a:t>Hashing is a one-way process that is used to transform data into a unique signature. To be a hashing algorithm, the resulting output must be impossible to reverse. A good hashing algorithm will ensure that every piece of data entered will have a completely unique </a:t>
            </a:r>
            <a:r>
              <a:rPr lang="en-GB" sz="1600" b="1" dirty="0" smtClean="0"/>
              <a:t>hash.MD5sum and MD5SUM has totally </a:t>
            </a:r>
            <a:r>
              <a:rPr lang="en-GB" sz="1600" b="1" dirty="0" err="1" smtClean="0"/>
              <a:t>diferent</a:t>
            </a:r>
            <a:r>
              <a:rPr lang="en-GB" sz="1600" b="1" dirty="0" smtClean="0"/>
              <a:t> hash</a:t>
            </a:r>
            <a:r>
              <a:rPr lang="en-GB" sz="1600" dirty="0" smtClean="0"/>
              <a:t>. </a:t>
            </a:r>
            <a:r>
              <a:rPr lang="en-GB" sz="1600" dirty="0"/>
              <a:t>For this reason, hashes are frequently used to verify the integrity of files and documents, as even a very small change to the file will result in the </a:t>
            </a:r>
            <a:r>
              <a:rPr lang="en-GB" sz="1600" dirty="0" err="1"/>
              <a:t>hashsum</a:t>
            </a:r>
            <a:r>
              <a:rPr lang="en-GB" sz="1600" dirty="0"/>
              <a:t> changing significantly</a:t>
            </a:r>
            <a:r>
              <a:rPr lang="en-GB" sz="1600" dirty="0" smtClean="0"/>
              <a:t>.</a:t>
            </a:r>
          </a:p>
          <a:p>
            <a:pPr marL="0" indent="0">
              <a:buNone/>
            </a:pPr>
            <a:endParaRPr lang="en-GB" sz="1600" u="sng" dirty="0"/>
          </a:p>
          <a:p>
            <a:pPr marL="0" indent="0">
              <a:buNone/>
            </a:pPr>
            <a:r>
              <a:rPr lang="en-GB" sz="1600" dirty="0"/>
              <a:t>Continuing our earlier example, let's enter "MD5sum" into the input box, then scroll down the list until we find "MD5". Applying this sends us automatically into the Hex view:</a:t>
            </a:r>
            <a:endParaRPr lang="en-GB" sz="1600"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252" y="2916213"/>
            <a:ext cx="10551307" cy="3197983"/>
          </a:xfrm>
          <a:prstGeom prst="rect">
            <a:avLst/>
          </a:prstGeom>
        </p:spPr>
      </p:pic>
    </p:spTree>
    <p:extLst>
      <p:ext uri="{BB962C8B-B14F-4D97-AF65-F5344CB8AC3E}">
        <p14:creationId xmlns:p14="http://schemas.microsoft.com/office/powerpoint/2010/main" val="39944977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sz="1800" dirty="0"/>
              <a:t>This is because the output of a hashing algorithm does not return pure ASCII/Unicode text. As such, it is common to take the resultant output of the algorithm and turn it into a hexadecimal string; this is the form of "hash" that you may be familiar with.</a:t>
            </a:r>
          </a:p>
          <a:p>
            <a:pPr marL="0" indent="0">
              <a:buNone/>
            </a:pPr>
            <a:r>
              <a:rPr lang="en-GB" sz="1800" dirty="0"/>
              <a:t>Let's finish this by applying an "ASCII Hex" encoding to the </a:t>
            </a:r>
            <a:r>
              <a:rPr lang="en-GB" sz="1800" dirty="0" err="1"/>
              <a:t>hashsum</a:t>
            </a:r>
            <a:r>
              <a:rPr lang="en-GB" sz="1800" dirty="0"/>
              <a:t> to create the neat hex string from our initial example.</a:t>
            </a:r>
          </a:p>
          <a:p>
            <a:pPr marL="0" indent="0">
              <a:buNone/>
            </a:pP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850" y="1397118"/>
            <a:ext cx="9848850" cy="5210175"/>
          </a:xfrm>
          <a:prstGeom prst="rect">
            <a:avLst/>
          </a:prstGeom>
        </p:spPr>
      </p:pic>
    </p:spTree>
    <p:extLst>
      <p:ext uri="{BB962C8B-B14F-4D97-AF65-F5344CB8AC3E}">
        <p14:creationId xmlns:p14="http://schemas.microsoft.com/office/powerpoint/2010/main" val="24385201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b="1" u="sng" dirty="0"/>
              <a:t>Compare</a:t>
            </a:r>
            <a:r>
              <a:rPr lang="en-GB" u="sng" dirty="0"/>
              <a:t>r </a:t>
            </a:r>
            <a:r>
              <a:rPr lang="en-GB" u="sng" dirty="0" smtClean="0"/>
              <a:t>Overview</a:t>
            </a:r>
          </a:p>
          <a:p>
            <a:pPr marL="0" indent="0">
              <a:buNone/>
            </a:pPr>
            <a:r>
              <a:rPr lang="en-GB" sz="1600" dirty="0"/>
              <a:t>As the name suggests, </a:t>
            </a:r>
            <a:r>
              <a:rPr lang="en-GB" sz="1600" i="1" dirty="0"/>
              <a:t>Comparer </a:t>
            </a:r>
            <a:r>
              <a:rPr lang="en-GB" sz="1600" dirty="0"/>
              <a:t>allows us to </a:t>
            </a:r>
            <a:r>
              <a:rPr lang="en-GB" sz="1600" b="1" dirty="0">
                <a:solidFill>
                  <a:srgbClr val="FFFF00"/>
                </a:solidFill>
              </a:rPr>
              <a:t>compare two pieces of data</a:t>
            </a:r>
            <a:r>
              <a:rPr lang="en-GB" sz="1600" dirty="0"/>
              <a:t>, either by </a:t>
            </a:r>
            <a:r>
              <a:rPr lang="en-GB" sz="1600" b="1" dirty="0"/>
              <a:t>ASCII words </a:t>
            </a:r>
            <a:r>
              <a:rPr lang="en-GB" sz="1600" dirty="0"/>
              <a:t>or </a:t>
            </a:r>
            <a:r>
              <a:rPr lang="en-GB" sz="1600" b="1" dirty="0"/>
              <a:t>by bytes.</a:t>
            </a:r>
            <a:endParaRPr lang="en-GB" sz="1600" b="1"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536" y="696036"/>
            <a:ext cx="9758749" cy="6858000"/>
          </a:xfrm>
          <a:prstGeom prst="rect">
            <a:avLst/>
          </a:prstGeom>
        </p:spPr>
      </p:pic>
    </p:spTree>
    <p:extLst>
      <p:ext uri="{BB962C8B-B14F-4D97-AF65-F5344CB8AC3E}">
        <p14:creationId xmlns:p14="http://schemas.microsoft.com/office/powerpoint/2010/main" val="15465563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sz="1800" dirty="0"/>
              <a:t>As with most Burp Suite modules, we can also load data into Comparer from other modules by right-clicking and choosing "Send to Comparer".</a:t>
            </a:r>
            <a:br>
              <a:rPr lang="en-GB" sz="1800" dirty="0"/>
            </a:br>
            <a:r>
              <a:rPr lang="en-GB" sz="1800" dirty="0" smtClean="0"/>
              <a:t>When </a:t>
            </a:r>
            <a:r>
              <a:rPr lang="en-GB" sz="1800" dirty="0"/>
              <a:t>we have loaded data in to compare, we get a pop-up window showing us the comparison:</a:t>
            </a:r>
          </a:p>
          <a:p>
            <a:pPr marL="0" indent="0">
              <a:buNone/>
            </a:pP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250" y="942975"/>
            <a:ext cx="8191500" cy="4972050"/>
          </a:xfrm>
          <a:prstGeom prst="rect">
            <a:avLst/>
          </a:prstGeom>
        </p:spPr>
      </p:pic>
    </p:spTree>
    <p:extLst>
      <p:ext uri="{BB962C8B-B14F-4D97-AF65-F5344CB8AC3E}">
        <p14:creationId xmlns:p14="http://schemas.microsoft.com/office/powerpoint/2010/main" val="30862623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7999"/>
          </a:xfrm>
        </p:spPr>
        <p:txBody>
          <a:bodyPr/>
          <a:lstStyle/>
          <a:p>
            <a:r>
              <a:rPr lang="en-GB" sz="1600" dirty="0"/>
              <a:t>There are many situations where being able to quickly </a:t>
            </a:r>
            <a:r>
              <a:rPr lang="en-GB" sz="1600" b="1" dirty="0"/>
              <a:t>compare two (potentially very large) </a:t>
            </a:r>
            <a:r>
              <a:rPr lang="en-GB" sz="1600" dirty="0"/>
              <a:t>pieces of data can come in handy.</a:t>
            </a:r>
          </a:p>
          <a:p>
            <a:r>
              <a:rPr lang="en-GB" sz="1600" dirty="0"/>
              <a:t>For example, when performing a login </a:t>
            </a:r>
            <a:r>
              <a:rPr lang="en-GB" sz="1600" dirty="0" err="1"/>
              <a:t>bruteforce</a:t>
            </a:r>
            <a:r>
              <a:rPr lang="en-GB" sz="1600" dirty="0"/>
              <a:t> or credential stuffing attack with Intruder, you may wish to compare </a:t>
            </a:r>
            <a:r>
              <a:rPr lang="en-GB" sz="1600" b="1" dirty="0"/>
              <a:t>two responses with different lengths </a:t>
            </a:r>
            <a:r>
              <a:rPr lang="en-GB" sz="1600" dirty="0"/>
              <a:t>to see where the differences lie and whether the differences indicate a successful login.</a:t>
            </a:r>
          </a:p>
          <a:p>
            <a:pPr marL="0" indent="0">
              <a:buNone/>
            </a:pP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783" y="-95534"/>
            <a:ext cx="9661823" cy="6858000"/>
          </a:xfrm>
          <a:prstGeom prst="rect">
            <a:avLst/>
          </a:prstGeom>
        </p:spPr>
      </p:pic>
    </p:spTree>
    <p:extLst>
      <p:ext uri="{BB962C8B-B14F-4D97-AF65-F5344CB8AC3E}">
        <p14:creationId xmlns:p14="http://schemas.microsoft.com/office/powerpoint/2010/main" val="12825841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b="1" u="sng" dirty="0"/>
              <a:t>Sequencer</a:t>
            </a:r>
            <a:r>
              <a:rPr lang="en-GB" u="sng" dirty="0"/>
              <a:t> </a:t>
            </a:r>
            <a:r>
              <a:rPr lang="en-GB" u="sng" dirty="0" smtClean="0"/>
              <a:t>Overview:</a:t>
            </a:r>
          </a:p>
          <a:p>
            <a:pPr marL="0" indent="0">
              <a:buNone/>
            </a:pPr>
            <a:r>
              <a:rPr lang="en-GB" sz="1600" dirty="0"/>
              <a:t>Sequencer is one of those tools that rarely ever gets used in CTFs and other lab environments but is an essential part of a real-world web app penetration test</a:t>
            </a:r>
            <a:r>
              <a:rPr lang="en-GB" sz="1600" dirty="0" smtClean="0"/>
              <a:t>.</a:t>
            </a:r>
          </a:p>
          <a:p>
            <a:pPr marL="0" indent="0">
              <a:buNone/>
            </a:pPr>
            <a:r>
              <a:rPr lang="en-GB" sz="1600" dirty="0"/>
              <a:t>In short, Sequencer allows us </a:t>
            </a:r>
            <a:r>
              <a:rPr lang="en-GB" sz="1600" b="1" dirty="0"/>
              <a:t>to measure the </a:t>
            </a:r>
            <a:r>
              <a:rPr lang="en-GB" sz="1600" b="1" i="1" dirty="0"/>
              <a:t>entropy</a:t>
            </a:r>
            <a:r>
              <a:rPr lang="en-GB" sz="1600" b="1" dirty="0"/>
              <a:t> (or randomness, in other words) of "</a:t>
            </a:r>
            <a:r>
              <a:rPr lang="en-GB" sz="1600" b="1" dirty="0">
                <a:solidFill>
                  <a:srgbClr val="FFFF00"/>
                </a:solidFill>
              </a:rPr>
              <a:t>tokens</a:t>
            </a:r>
            <a:r>
              <a:rPr lang="en-GB" sz="1600" dirty="0"/>
              <a:t>" -- strings that are used to identify something and should, in theory, be generated in a cryptographically secure manner. For example, we may wish to analyse the randomness of a session cookie or a </a:t>
            </a:r>
            <a:r>
              <a:rPr lang="en-GB" sz="1600" b="1" dirty="0"/>
              <a:t>C</a:t>
            </a:r>
            <a:r>
              <a:rPr lang="en-GB" sz="1600" dirty="0"/>
              <a:t>ross-</a:t>
            </a:r>
            <a:r>
              <a:rPr lang="en-GB" sz="1600" b="1" dirty="0"/>
              <a:t>S</a:t>
            </a:r>
            <a:r>
              <a:rPr lang="en-GB" sz="1600" dirty="0"/>
              <a:t>ite </a:t>
            </a:r>
            <a:r>
              <a:rPr lang="en-GB" sz="1600" b="1" dirty="0"/>
              <a:t>R</a:t>
            </a:r>
            <a:r>
              <a:rPr lang="en-GB" sz="1600" dirty="0"/>
              <a:t>equest </a:t>
            </a:r>
            <a:r>
              <a:rPr lang="en-GB" sz="1600" b="1" dirty="0"/>
              <a:t>F</a:t>
            </a:r>
            <a:r>
              <a:rPr lang="en-GB" sz="1600" dirty="0"/>
              <a:t>orgery (CSRF) token protecting a form submission. If it turns out that these tokens are not generated securely, then we can (in theory) predict the values of upcoming tokens. Just imagine the implications of this if the token in question is used for password resets</a:t>
            </a:r>
            <a:r>
              <a:rPr lang="en-GB" sz="1600" dirty="0" smtClean="0"/>
              <a:t>..</a:t>
            </a:r>
          </a:p>
          <a:p>
            <a:pPr marL="0" indent="0">
              <a:buNone/>
            </a:pPr>
            <a:endParaRPr lang="en-GB" sz="1600" u="sng" dirty="0"/>
          </a:p>
          <a:p>
            <a:r>
              <a:rPr lang="en-GB" sz="1600" dirty="0"/>
              <a:t>There are two main methods we can use to perform token analysis with Sequencer:</a:t>
            </a:r>
          </a:p>
          <a:p>
            <a:r>
              <a:rPr lang="en-GB" sz="1600" b="1" dirty="0"/>
              <a:t>Live capture</a:t>
            </a:r>
            <a:r>
              <a:rPr lang="en-GB" sz="1600" dirty="0"/>
              <a:t> is the more common of the two methods -- this is the default sub-tab for Sequencer. Live capture allows us to pass a request to Sequencer, which we know will create a token for us to analyse. For example, we may wish to pass a POST request to a login endpoint into Sequencer, as we know that the server will respond by giving us a cookie. With the request passed in, we can tell Sequencer to start a live capture: it will then make the same request thousands of times automatically, storing the generated token samples for analysis. Once we have accumulated enough samples, we stop Sequencer and allow it to analyse the captured tokens.</a:t>
            </a:r>
          </a:p>
          <a:p>
            <a:r>
              <a:rPr lang="en-GB" sz="1600" b="1" dirty="0"/>
              <a:t>Manual load</a:t>
            </a:r>
            <a:r>
              <a:rPr lang="en-GB" sz="1600" dirty="0"/>
              <a:t> allows us to load a list of pre-generated token samples straight into Sequencer for analysis. Using Manual Load means we don't have to make thousands of requests to our target (which is both loud and resource intensive), but it does mean that we need to obtain a large list of pre-generated tokens!</a:t>
            </a:r>
          </a:p>
          <a:p>
            <a:pPr marL="0" indent="0">
              <a:buNone/>
            </a:pPr>
            <a:endParaRPr lang="en-GB" sz="1600" u="sng" dirty="0"/>
          </a:p>
        </p:txBody>
      </p:sp>
    </p:spTree>
    <p:extLst>
      <p:ext uri="{BB962C8B-B14F-4D97-AF65-F5344CB8AC3E}">
        <p14:creationId xmlns:p14="http://schemas.microsoft.com/office/powerpoint/2010/main" val="20131815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351" y="432250"/>
            <a:ext cx="9715500" cy="5229225"/>
          </a:xfrm>
        </p:spPr>
      </p:pic>
    </p:spTree>
    <p:extLst>
      <p:ext uri="{BB962C8B-B14F-4D97-AF65-F5344CB8AC3E}">
        <p14:creationId xmlns:p14="http://schemas.microsoft.com/office/powerpoint/2010/main" val="39323313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4226" y="212748"/>
            <a:ext cx="9715500" cy="6296025"/>
          </a:xfrm>
        </p:spPr>
      </p:pic>
    </p:spTree>
    <p:extLst>
      <p:ext uri="{BB962C8B-B14F-4D97-AF65-F5344CB8AC3E}">
        <p14:creationId xmlns:p14="http://schemas.microsoft.com/office/powerpoint/2010/main" val="2767122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dirty="0"/>
              <a:t>Before we start learning about the Burp Proxy, let's take a look at the options available for configuring Burp Suite.</a:t>
            </a:r>
          </a:p>
          <a:p>
            <a:r>
              <a:rPr lang="en-GB" sz="1800" dirty="0"/>
              <a:t>Global settings can be found in the </a:t>
            </a:r>
            <a:r>
              <a:rPr lang="en-GB" sz="1800" b="1" i="1" dirty="0">
                <a:solidFill>
                  <a:srgbClr val="FF0000"/>
                </a:solidFill>
              </a:rPr>
              <a:t>User options</a:t>
            </a:r>
            <a:r>
              <a:rPr lang="en-GB" sz="1800" b="1" dirty="0">
                <a:solidFill>
                  <a:srgbClr val="FF0000"/>
                </a:solidFill>
              </a:rPr>
              <a:t> </a:t>
            </a:r>
            <a:r>
              <a:rPr lang="en-GB" sz="1800" dirty="0"/>
              <a:t>tab along the top menu bar.</a:t>
            </a:r>
          </a:p>
          <a:p>
            <a:r>
              <a:rPr lang="en-GB" sz="1800" dirty="0"/>
              <a:t>Project-specific settings can be found in the </a:t>
            </a:r>
            <a:r>
              <a:rPr lang="en-GB" sz="1800" b="1" i="1" dirty="0">
                <a:solidFill>
                  <a:srgbClr val="FF0000"/>
                </a:solidFill>
              </a:rPr>
              <a:t>Project options</a:t>
            </a:r>
            <a:r>
              <a:rPr lang="en-GB" sz="1800" b="1" dirty="0">
                <a:solidFill>
                  <a:srgbClr val="FF0000"/>
                </a:solidFill>
              </a:rPr>
              <a:t> tab</a:t>
            </a:r>
            <a:r>
              <a:rPr lang="en-GB" sz="1800" dirty="0"/>
              <a:t>.</a:t>
            </a:r>
          </a:p>
          <a:p>
            <a:pPr marL="0" indent="0">
              <a:buNone/>
            </a:pP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578" y="1058223"/>
            <a:ext cx="7851103" cy="6127323"/>
          </a:xfrm>
          <a:prstGeom prst="rect">
            <a:avLst/>
          </a:prstGeom>
        </p:spPr>
      </p:pic>
    </p:spTree>
    <p:extLst>
      <p:ext uri="{BB962C8B-B14F-4D97-AF65-F5344CB8AC3E}">
        <p14:creationId xmlns:p14="http://schemas.microsoft.com/office/powerpoint/2010/main" val="22229566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315" y="145646"/>
            <a:ext cx="9715500" cy="5229225"/>
          </a:xfrm>
        </p:spPr>
      </p:pic>
    </p:spTree>
    <p:extLst>
      <p:ext uri="{BB962C8B-B14F-4D97-AF65-F5344CB8AC3E}">
        <p14:creationId xmlns:p14="http://schemas.microsoft.com/office/powerpoint/2010/main" val="317439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993" y="122189"/>
            <a:ext cx="6008740" cy="147459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5639" y="1946938"/>
            <a:ext cx="7905750" cy="971550"/>
          </a:xfrm>
          <a:prstGeom prst="rect">
            <a:avLst/>
          </a:prstGeom>
        </p:spPr>
      </p:pic>
    </p:spTree>
    <p:extLst>
      <p:ext uri="{BB962C8B-B14F-4D97-AF65-F5344CB8AC3E}">
        <p14:creationId xmlns:p14="http://schemas.microsoft.com/office/powerpoint/2010/main" val="15796139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GB" b="1" u="sng" dirty="0"/>
              <a:t>Extender</a:t>
            </a:r>
            <a:endParaRPr lang="en-GB" b="1" u="sng" dirty="0" smtClean="0"/>
          </a:p>
          <a:p>
            <a:pPr marL="0" indent="0">
              <a:buNone/>
            </a:pPr>
            <a:r>
              <a:rPr lang="en-GB" sz="1800" dirty="0" smtClean="0"/>
              <a:t>The </a:t>
            </a:r>
            <a:r>
              <a:rPr lang="en-GB" sz="1800" dirty="0"/>
              <a:t>default view in the Extender interface gives us an </a:t>
            </a:r>
            <a:r>
              <a:rPr lang="en-GB" sz="1800" b="1" dirty="0"/>
              <a:t>overview of the extensions </a:t>
            </a:r>
            <a:r>
              <a:rPr lang="en-GB" sz="1800" dirty="0"/>
              <a:t>that we have loaded into Burp </a:t>
            </a:r>
            <a:r>
              <a:rPr lang="en-GB" sz="1800" dirty="0" smtClean="0"/>
              <a:t>Suite. </a:t>
            </a:r>
            <a:r>
              <a:rPr lang="en-GB" sz="1800" dirty="0"/>
              <a:t>The </a:t>
            </a:r>
            <a:r>
              <a:rPr lang="en-GB" sz="1800" b="1" dirty="0"/>
              <a:t>first box </a:t>
            </a:r>
            <a:r>
              <a:rPr lang="en-GB" sz="1800" dirty="0"/>
              <a:t>(towards the top of the interface) provides us with a </a:t>
            </a:r>
            <a:r>
              <a:rPr lang="en-GB" sz="1800" b="1" dirty="0"/>
              <a:t>list of extensions </a:t>
            </a:r>
            <a:r>
              <a:rPr lang="en-GB" sz="1800" dirty="0"/>
              <a:t>that we have installed and allows us to </a:t>
            </a:r>
            <a:r>
              <a:rPr lang="en-GB" sz="1800" b="1" dirty="0"/>
              <a:t>activate</a:t>
            </a:r>
            <a:r>
              <a:rPr lang="en-GB" sz="1800" dirty="0"/>
              <a:t> or </a:t>
            </a:r>
            <a:r>
              <a:rPr lang="en-GB" sz="1800" b="1" dirty="0"/>
              <a:t>deactivate</a:t>
            </a:r>
            <a:r>
              <a:rPr lang="en-GB" sz="1800" dirty="0"/>
              <a:t> them for this project.</a:t>
            </a:r>
            <a:endParaRPr lang="en-GB"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005" y="1247775"/>
            <a:ext cx="9953625" cy="5610225"/>
          </a:xfrm>
          <a:prstGeom prst="rect">
            <a:avLst/>
          </a:prstGeom>
        </p:spPr>
      </p:pic>
    </p:spTree>
    <p:extLst>
      <p:ext uri="{BB962C8B-B14F-4D97-AF65-F5344CB8AC3E}">
        <p14:creationId xmlns:p14="http://schemas.microsoft.com/office/powerpoint/2010/main" val="1205572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b="1" u="sng" dirty="0"/>
              <a:t>Extender </a:t>
            </a:r>
            <a:r>
              <a:rPr lang="en-GB" u="sng" dirty="0"/>
              <a:t>The </a:t>
            </a:r>
            <a:r>
              <a:rPr lang="en-GB" u="sng" dirty="0" err="1"/>
              <a:t>BApp</a:t>
            </a:r>
            <a:r>
              <a:rPr lang="en-GB" u="sng" dirty="0"/>
              <a:t> </a:t>
            </a:r>
            <a:r>
              <a:rPr lang="en-GB" u="sng" dirty="0" smtClean="0"/>
              <a:t>Store;</a:t>
            </a:r>
          </a:p>
          <a:p>
            <a:pPr marL="0" indent="0">
              <a:buNone/>
            </a:pPr>
            <a:r>
              <a:rPr lang="en-GB" sz="1800" dirty="0"/>
              <a:t>The Burp App Store (or </a:t>
            </a:r>
            <a:r>
              <a:rPr lang="en-GB" sz="1800" dirty="0" err="1"/>
              <a:t>BApp</a:t>
            </a:r>
            <a:r>
              <a:rPr lang="en-GB" sz="1800" dirty="0"/>
              <a:t> Store for short) gives us a way to easily list </a:t>
            </a:r>
            <a:r>
              <a:rPr lang="en-GB" sz="1800" b="1" dirty="0"/>
              <a:t>official extensions </a:t>
            </a:r>
            <a:r>
              <a:rPr lang="en-GB" sz="1800" dirty="0"/>
              <a:t>and integrate them seamlessly with Burp Suite. Extensions can be written in a variety of languages -- most commonly </a:t>
            </a:r>
            <a:r>
              <a:rPr lang="en-GB" sz="1800" b="1" dirty="0">
                <a:solidFill>
                  <a:srgbClr val="FF0000"/>
                </a:solidFill>
              </a:rPr>
              <a:t>Java </a:t>
            </a:r>
            <a:r>
              <a:rPr lang="en-GB" sz="1800" dirty="0"/>
              <a:t>(which integrates into the framework automatically) or</a:t>
            </a:r>
            <a:r>
              <a:rPr lang="en-GB" sz="1800" b="1" dirty="0">
                <a:solidFill>
                  <a:srgbClr val="FF0000"/>
                </a:solidFill>
              </a:rPr>
              <a:t> Python </a:t>
            </a:r>
            <a:r>
              <a:rPr lang="en-GB" sz="1800" dirty="0"/>
              <a:t>(which requires </a:t>
            </a:r>
            <a:r>
              <a:rPr lang="en-GB" sz="1800" b="1" dirty="0">
                <a:solidFill>
                  <a:srgbClr val="FFFF00"/>
                </a:solidFill>
              </a:rPr>
              <a:t>the </a:t>
            </a:r>
            <a:r>
              <a:rPr lang="en-GB" sz="1800" b="1" dirty="0" err="1">
                <a:solidFill>
                  <a:srgbClr val="FFFF00"/>
                </a:solidFill>
              </a:rPr>
              <a:t>Jython</a:t>
            </a:r>
            <a:r>
              <a:rPr lang="en-GB" sz="1800" b="1" dirty="0">
                <a:solidFill>
                  <a:srgbClr val="FFFF00"/>
                </a:solidFill>
              </a:rPr>
              <a:t> </a:t>
            </a:r>
            <a:r>
              <a:rPr lang="en-GB" sz="1800" dirty="0" smtClean="0"/>
              <a:t>interpreter)</a:t>
            </a:r>
          </a:p>
          <a:p>
            <a:pPr marL="0" indent="0">
              <a:buNone/>
            </a:pPr>
            <a:r>
              <a:rPr lang="en-GB" sz="1800" dirty="0"/>
              <a:t>The </a:t>
            </a:r>
            <a:r>
              <a:rPr lang="en-GB" sz="1800" dirty="0">
                <a:hlinkClick r:id="rId2"/>
              </a:rPr>
              <a:t>Request Timer</a:t>
            </a:r>
            <a:r>
              <a:rPr lang="en-GB" sz="1800" dirty="0"/>
              <a:t> extension (Written by Nick Taylor) allows us to </a:t>
            </a:r>
            <a:r>
              <a:rPr lang="en-GB" sz="1800" b="1" dirty="0"/>
              <a:t>log the time </a:t>
            </a:r>
            <a:r>
              <a:rPr lang="en-GB" sz="1800" dirty="0"/>
              <a:t>that each request we send </a:t>
            </a:r>
            <a:r>
              <a:rPr lang="en-GB" sz="1800" b="1" dirty="0"/>
              <a:t>takes to receive a response</a:t>
            </a:r>
            <a:r>
              <a:rPr lang="en-GB" sz="1800" dirty="0"/>
              <a:t>; this can be extremely useful for discovering the presence of (and exploiting) </a:t>
            </a:r>
            <a:r>
              <a:rPr lang="en-GB" sz="1800" b="1" dirty="0">
                <a:solidFill>
                  <a:srgbClr val="FFFF00"/>
                </a:solidFill>
              </a:rPr>
              <a:t>time-based</a:t>
            </a:r>
            <a:r>
              <a:rPr lang="en-GB" sz="1800" dirty="0"/>
              <a:t> vulnerabilities. </a:t>
            </a:r>
            <a:r>
              <a:rPr lang="en-GB" sz="1800" b="1" dirty="0"/>
              <a:t>For example</a:t>
            </a:r>
            <a:r>
              <a:rPr lang="en-GB" sz="1800" dirty="0"/>
              <a:t>, if a login form takes an extra second to process requests that contain a valid username than it does for accounts that do not exist, then we can quickly generate a list of possible usernames and use the difference in times to see which usernames are valid.</a:t>
            </a:r>
            <a:endParaRPr lang="en-GB" sz="1800" u="sng" dirty="0"/>
          </a:p>
        </p:txBody>
      </p:sp>
    </p:spTree>
    <p:extLst>
      <p:ext uri="{BB962C8B-B14F-4D97-AF65-F5344CB8AC3E}">
        <p14:creationId xmlns:p14="http://schemas.microsoft.com/office/powerpoint/2010/main" val="41012829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4887" y="66675"/>
            <a:ext cx="10182225" cy="6724650"/>
          </a:xfrm>
        </p:spPr>
      </p:pic>
    </p:spTree>
    <p:extLst>
      <p:ext uri="{BB962C8B-B14F-4D97-AF65-F5344CB8AC3E}">
        <p14:creationId xmlns:p14="http://schemas.microsoft.com/office/powerpoint/2010/main" val="7615640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b="1" u="sng" dirty="0"/>
              <a:t>Extender</a:t>
            </a:r>
            <a:r>
              <a:rPr lang="en-GB" u="sng" dirty="0"/>
              <a:t> </a:t>
            </a:r>
            <a:r>
              <a:rPr lang="en-GB" u="sng" dirty="0" err="1" smtClean="0"/>
              <a:t>Jython</a:t>
            </a:r>
            <a:endParaRPr lang="en-GB" u="sng" dirty="0" smtClean="0"/>
          </a:p>
          <a:p>
            <a:pPr marL="0" indent="0">
              <a:buNone/>
            </a:pPr>
            <a:r>
              <a:rPr lang="en-GB" sz="1800" dirty="0"/>
              <a:t>If we want to use </a:t>
            </a:r>
            <a:r>
              <a:rPr lang="en-GB" sz="1800" b="1" dirty="0"/>
              <a:t>Python modules </a:t>
            </a:r>
            <a:r>
              <a:rPr lang="en-GB" sz="1800" dirty="0"/>
              <a:t>in Burp Suite, we need to have downloaded and included the separate </a:t>
            </a:r>
            <a:r>
              <a:rPr lang="en-GB" sz="1800" b="1" dirty="0" err="1"/>
              <a:t>Jython</a:t>
            </a:r>
            <a:r>
              <a:rPr lang="en-GB" sz="1800" b="1" dirty="0"/>
              <a:t> Interpreter JAR file</a:t>
            </a:r>
            <a:r>
              <a:rPr lang="en-GB" sz="1800" dirty="0"/>
              <a:t>. The </a:t>
            </a:r>
            <a:r>
              <a:rPr lang="en-GB" sz="1800" dirty="0" err="1"/>
              <a:t>Jython</a:t>
            </a:r>
            <a:r>
              <a:rPr lang="en-GB" sz="1800" dirty="0"/>
              <a:t> interpreter is a Java implementation of Python. The website gives us the option to either install </a:t>
            </a:r>
            <a:r>
              <a:rPr lang="en-GB" sz="1800" dirty="0" err="1"/>
              <a:t>Jython</a:t>
            </a:r>
            <a:r>
              <a:rPr lang="en-GB" sz="1800" dirty="0"/>
              <a:t> to our system or download it as a standalone Java archive (JAR). We need it as a standalone archive to integrate it with Burp</a:t>
            </a:r>
            <a:r>
              <a:rPr lang="en-GB" sz="1800" dirty="0" smtClean="0"/>
              <a:t>.</a:t>
            </a:r>
          </a:p>
          <a:p>
            <a:pPr marL="0" indent="0">
              <a:buNone/>
            </a:pPr>
            <a:r>
              <a:rPr lang="en-GB" sz="1800" dirty="0" err="1" smtClean="0"/>
              <a:t>Jpython</a:t>
            </a:r>
            <a:r>
              <a:rPr lang="en-GB" sz="1800" dirty="0" smtClean="0"/>
              <a:t> link:  </a:t>
            </a:r>
            <a:r>
              <a:rPr lang="en-GB" sz="1800" dirty="0" smtClean="0">
                <a:hlinkClick r:id="rId2"/>
              </a:rPr>
              <a:t>https</a:t>
            </a:r>
            <a:r>
              <a:rPr lang="en-GB" sz="1800" dirty="0">
                <a:hlinkClick r:id="rId2"/>
              </a:rPr>
              <a:t>://</a:t>
            </a:r>
            <a:r>
              <a:rPr lang="en-GB" sz="1800" dirty="0" smtClean="0">
                <a:hlinkClick r:id="rId2"/>
              </a:rPr>
              <a:t>www.jython.org/download</a:t>
            </a:r>
            <a:endParaRPr lang="en-GB" sz="1800" dirty="0" smtClean="0"/>
          </a:p>
          <a:p>
            <a:pPr marL="0" indent="0">
              <a:buNone/>
            </a:pPr>
            <a:endParaRPr lang="en-GB" sz="1800" dirty="0"/>
          </a:p>
          <a:p>
            <a:pPr marL="0" indent="0">
              <a:buNone/>
            </a:pPr>
            <a:endParaRPr lang="en-GB" sz="1800" dirty="0" smtClean="0"/>
          </a:p>
          <a:p>
            <a:pPr marL="0" indent="0">
              <a:buNone/>
            </a:pPr>
            <a:endParaRPr lang="en-GB" sz="1800" dirty="0"/>
          </a:p>
          <a:p>
            <a:pPr marL="0" indent="0">
              <a:buNone/>
            </a:pPr>
            <a:endParaRPr lang="en-GB" sz="1800" dirty="0" smtClean="0"/>
          </a:p>
          <a:p>
            <a:pPr marL="0" indent="0">
              <a:buNone/>
            </a:pPr>
            <a:endParaRPr lang="en-GB" sz="1800" dirty="0"/>
          </a:p>
          <a:p>
            <a:pPr marL="0" indent="0">
              <a:buNone/>
            </a:pPr>
            <a:endParaRPr lang="en-GB" sz="1800" dirty="0" smtClean="0"/>
          </a:p>
          <a:p>
            <a:pPr marL="0" indent="0">
              <a:buNone/>
            </a:pPr>
            <a:endParaRPr lang="en-GB" sz="1800" dirty="0"/>
          </a:p>
          <a:p>
            <a:pPr marL="0" indent="0">
              <a:buNone/>
            </a:pPr>
            <a:endParaRPr lang="en-GB" sz="1800" dirty="0" smtClean="0"/>
          </a:p>
          <a:p>
            <a:pPr marL="0" indent="0">
              <a:buNone/>
            </a:pPr>
            <a:endParaRPr lang="en-GB" sz="1800" dirty="0"/>
          </a:p>
          <a:p>
            <a:r>
              <a:rPr lang="en-GB" sz="1800" dirty="0"/>
              <a:t>Save the JAR file somewhere on your disk, then switch to the "</a:t>
            </a:r>
            <a:r>
              <a:rPr lang="en-GB" sz="1800" b="1" dirty="0">
                <a:solidFill>
                  <a:srgbClr val="FFFF00"/>
                </a:solidFill>
              </a:rPr>
              <a:t>Options</a:t>
            </a:r>
            <a:r>
              <a:rPr lang="en-GB" sz="1800" dirty="0"/>
              <a:t>" sub-tab in </a:t>
            </a:r>
            <a:r>
              <a:rPr lang="en-GB" sz="1800" b="1" dirty="0">
                <a:solidFill>
                  <a:srgbClr val="FF0000"/>
                </a:solidFill>
              </a:rPr>
              <a:t>Extender.</a:t>
            </a:r>
          </a:p>
          <a:p>
            <a:r>
              <a:rPr lang="en-GB" sz="1800" dirty="0"/>
              <a:t>Scroll down to the "</a:t>
            </a:r>
            <a:r>
              <a:rPr lang="en-GB" sz="1800" b="1" dirty="0">
                <a:solidFill>
                  <a:srgbClr val="FF0000"/>
                </a:solidFill>
              </a:rPr>
              <a:t>Python Environment</a:t>
            </a:r>
            <a:r>
              <a:rPr lang="en-GB" sz="1800" dirty="0"/>
              <a:t>" section, and set the "</a:t>
            </a:r>
            <a:r>
              <a:rPr lang="en-GB" sz="1800" b="1" dirty="0">
                <a:solidFill>
                  <a:srgbClr val="FFC000"/>
                </a:solidFill>
              </a:rPr>
              <a:t>Location of </a:t>
            </a:r>
            <a:r>
              <a:rPr lang="en-GB" sz="1800" b="1" dirty="0" err="1">
                <a:solidFill>
                  <a:srgbClr val="FFC000"/>
                </a:solidFill>
              </a:rPr>
              <a:t>Jython</a:t>
            </a:r>
            <a:r>
              <a:rPr lang="en-GB" sz="1800" b="1" dirty="0">
                <a:solidFill>
                  <a:srgbClr val="FFC000"/>
                </a:solidFill>
              </a:rPr>
              <a:t> standalone JAR file</a:t>
            </a:r>
            <a:r>
              <a:rPr lang="en-GB" sz="1800" dirty="0"/>
              <a:t>" to the path of the archive:</a:t>
            </a:r>
          </a:p>
          <a:p>
            <a:pPr marL="0" indent="0">
              <a:buNone/>
            </a:pPr>
            <a:endParaRPr lang="en-GB"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428" y="2337321"/>
            <a:ext cx="7182902" cy="3190022"/>
          </a:xfrm>
          <a:prstGeom prst="rect">
            <a:avLst/>
          </a:prstGeom>
        </p:spPr>
      </p:pic>
    </p:spTree>
    <p:extLst>
      <p:ext uri="{BB962C8B-B14F-4D97-AF65-F5344CB8AC3E}">
        <p14:creationId xmlns:p14="http://schemas.microsoft.com/office/powerpoint/2010/main" val="13120227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9896" y="218008"/>
            <a:ext cx="9134475" cy="5248275"/>
          </a:xfrm>
        </p:spPr>
      </p:pic>
    </p:spTree>
    <p:extLst>
      <p:ext uri="{BB962C8B-B14F-4D97-AF65-F5344CB8AC3E}">
        <p14:creationId xmlns:p14="http://schemas.microsoft.com/office/powerpoint/2010/main" val="19374256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b="1" u="sng" dirty="0"/>
              <a:t>Extender</a:t>
            </a:r>
            <a:r>
              <a:rPr lang="en-GB" u="sng" dirty="0"/>
              <a:t> The Burp Suite </a:t>
            </a:r>
            <a:r>
              <a:rPr lang="en-GB" u="sng" dirty="0" smtClean="0"/>
              <a:t>API</a:t>
            </a:r>
          </a:p>
          <a:p>
            <a:pPr marL="0" indent="0">
              <a:buNone/>
            </a:pPr>
            <a:r>
              <a:rPr lang="en-GB" sz="1600" dirty="0"/>
              <a:t>Extender exposes a large number of API Endpoints that new modules can hook into when integrating with Burp Suite.</a:t>
            </a:r>
            <a:endParaRPr lang="en-GB" sz="1600"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0" y="1433512"/>
            <a:ext cx="10058400" cy="3696903"/>
          </a:xfrm>
          <a:prstGeom prst="rect">
            <a:avLst/>
          </a:prstGeom>
        </p:spPr>
      </p:pic>
    </p:spTree>
    <p:extLst>
      <p:ext uri="{BB962C8B-B14F-4D97-AF65-F5344CB8AC3E}">
        <p14:creationId xmlns:p14="http://schemas.microsoft.com/office/powerpoint/2010/main" val="17211239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buNone/>
            </a:pPr>
            <a:r>
              <a:rPr lang="en-GB" sz="1800" dirty="0"/>
              <a:t>There are four main sub-sections of the User options tab</a:t>
            </a:r>
            <a:r>
              <a:rPr lang="en-GB" sz="1800" dirty="0" smtClean="0"/>
              <a:t>:</a:t>
            </a:r>
            <a:endParaRPr lang="en-GB" dirty="0"/>
          </a:p>
          <a:p>
            <a:r>
              <a:rPr lang="en-GB" sz="1800" dirty="0"/>
              <a:t>The options in the </a:t>
            </a:r>
            <a:r>
              <a:rPr lang="en-GB" sz="1800" b="1" dirty="0">
                <a:solidFill>
                  <a:srgbClr val="FF0000"/>
                </a:solidFill>
              </a:rPr>
              <a:t>Connections</a:t>
            </a:r>
            <a:r>
              <a:rPr lang="en-GB" sz="1800" dirty="0"/>
              <a:t> sub-tab allow us to control </a:t>
            </a:r>
            <a:r>
              <a:rPr lang="en-GB" sz="1800" b="1" dirty="0">
                <a:solidFill>
                  <a:srgbClr val="FFC000"/>
                </a:solidFill>
              </a:rPr>
              <a:t>how Burp makes connections to targets</a:t>
            </a:r>
            <a:r>
              <a:rPr lang="en-GB" sz="1800" dirty="0"/>
              <a:t>. For example, we can set a proxy for Burp Suite to connect through; this is very useful if we want to use Burp Suite through a network pivot.</a:t>
            </a:r>
          </a:p>
          <a:p>
            <a:r>
              <a:rPr lang="en-GB" sz="1800" dirty="0"/>
              <a:t>The</a:t>
            </a:r>
            <a:r>
              <a:rPr lang="en-GB" sz="1800" dirty="0">
                <a:solidFill>
                  <a:srgbClr val="FF0000"/>
                </a:solidFill>
              </a:rPr>
              <a:t> </a:t>
            </a:r>
            <a:r>
              <a:rPr lang="en-GB" sz="1800" b="1" dirty="0">
                <a:solidFill>
                  <a:srgbClr val="FF0000"/>
                </a:solidFill>
              </a:rPr>
              <a:t>TLS</a:t>
            </a:r>
            <a:r>
              <a:rPr lang="en-GB" sz="1800" dirty="0"/>
              <a:t> sub-tab allows us to </a:t>
            </a:r>
            <a:r>
              <a:rPr lang="en-GB" sz="1800" b="1" dirty="0">
                <a:solidFill>
                  <a:srgbClr val="FFC000"/>
                </a:solidFill>
              </a:rPr>
              <a:t>enable and disable various TLS (Transport Layer Security) options</a:t>
            </a:r>
            <a:r>
              <a:rPr lang="en-GB" sz="1800" dirty="0"/>
              <a:t>, as well as giving us a place to upload client certificates should a web app require us to use one for connections.</a:t>
            </a:r>
          </a:p>
          <a:p>
            <a:r>
              <a:rPr lang="en-GB" sz="1800" dirty="0"/>
              <a:t>An essential set of options: </a:t>
            </a:r>
            <a:r>
              <a:rPr lang="en-GB" sz="1800" b="1" dirty="0">
                <a:solidFill>
                  <a:srgbClr val="FF0000"/>
                </a:solidFill>
              </a:rPr>
              <a:t>Display</a:t>
            </a:r>
            <a:r>
              <a:rPr lang="en-GB" sz="1800" dirty="0"/>
              <a:t> allows us to change </a:t>
            </a:r>
            <a:r>
              <a:rPr lang="en-GB" sz="1800" b="1" dirty="0">
                <a:solidFill>
                  <a:srgbClr val="FFC000"/>
                </a:solidFill>
              </a:rPr>
              <a:t>how Burp Suite looks</a:t>
            </a:r>
            <a:r>
              <a:rPr lang="en-GB" sz="1800" dirty="0"/>
              <a:t>. The options here include things like changing the font and scale, as well as setting the theme for the framework (e.g. dark mode) and configuring various options to do with the rendering engine in Repeater (more on this later!).</a:t>
            </a:r>
            <a:br>
              <a:rPr lang="en-GB" sz="1800" dirty="0"/>
            </a:br>
            <a:endParaRPr lang="en-GB" sz="1800" dirty="0" smtClean="0"/>
          </a:p>
          <a:p>
            <a:r>
              <a:rPr lang="en-GB" sz="1800" dirty="0" smtClean="0"/>
              <a:t>The</a:t>
            </a:r>
            <a:r>
              <a:rPr lang="en-GB" sz="1800" dirty="0"/>
              <a:t> </a:t>
            </a:r>
            <a:r>
              <a:rPr lang="en-GB" sz="1800" b="1" dirty="0" err="1">
                <a:solidFill>
                  <a:srgbClr val="FF0000"/>
                </a:solidFill>
              </a:rPr>
              <a:t>Misc</a:t>
            </a:r>
            <a:r>
              <a:rPr lang="en-GB" sz="1800" dirty="0"/>
              <a:t> sub-tab contains a wide variety of settings, including the </a:t>
            </a:r>
            <a:r>
              <a:rPr lang="en-GB" sz="1800" b="1" dirty="0" err="1">
                <a:solidFill>
                  <a:srgbClr val="FFC000"/>
                </a:solidFill>
              </a:rPr>
              <a:t>keybinding</a:t>
            </a:r>
            <a:r>
              <a:rPr lang="en-GB" sz="1800" b="1" dirty="0">
                <a:solidFill>
                  <a:srgbClr val="FFC000"/>
                </a:solidFill>
              </a:rPr>
              <a:t> table (</a:t>
            </a:r>
            <a:r>
              <a:rPr lang="en-GB" sz="1800" b="1" dirty="0" err="1">
                <a:solidFill>
                  <a:srgbClr val="FFC000"/>
                </a:solidFill>
              </a:rPr>
              <a:t>HotKeys</a:t>
            </a:r>
            <a:r>
              <a:rPr lang="en-GB" sz="1800" b="1" dirty="0">
                <a:solidFill>
                  <a:srgbClr val="FFC000"/>
                </a:solidFill>
              </a:rPr>
              <a:t>), </a:t>
            </a:r>
            <a:r>
              <a:rPr lang="en-GB" sz="1800" dirty="0"/>
              <a:t>which allowing us to view and alter the keyboard shortcuts used by Burp Suite. Familiarising yourself with these settings would be advisable, as using the </a:t>
            </a:r>
            <a:r>
              <a:rPr lang="en-GB" sz="1800" dirty="0" err="1"/>
              <a:t>keybinds</a:t>
            </a:r>
            <a:r>
              <a:rPr lang="en-GB" sz="1800" dirty="0"/>
              <a:t> can speed up your workflow massively</a:t>
            </a:r>
            <a:r>
              <a:rPr lang="en-GB" sz="1800" dirty="0" smtClean="0"/>
              <a:t>.</a:t>
            </a:r>
          </a:p>
          <a:p>
            <a:endParaRPr lang="en-GB" sz="1800" dirty="0"/>
          </a:p>
          <a:p>
            <a:pPr marL="0" indent="0">
              <a:buNone/>
            </a:pPr>
            <a:r>
              <a:rPr lang="en-GB" sz="2400" b="1" dirty="0">
                <a:solidFill>
                  <a:srgbClr val="FFC000"/>
                </a:solidFill>
              </a:rPr>
              <a:t>Let's move on to look at the project-specific configurations available in the </a:t>
            </a:r>
            <a:r>
              <a:rPr lang="en-GB" sz="2400" b="1" i="1" dirty="0">
                <a:solidFill>
                  <a:srgbClr val="FFC000"/>
                </a:solidFill>
              </a:rPr>
              <a:t>Project options</a:t>
            </a:r>
            <a:r>
              <a:rPr lang="en-GB" sz="2400" b="1" dirty="0">
                <a:solidFill>
                  <a:srgbClr val="FFC000"/>
                </a:solidFill>
              </a:rPr>
              <a:t> tab</a:t>
            </a:r>
          </a:p>
        </p:txBody>
      </p:sp>
    </p:spTree>
    <p:extLst>
      <p:ext uri="{BB962C8B-B14F-4D97-AF65-F5344CB8AC3E}">
        <p14:creationId xmlns:p14="http://schemas.microsoft.com/office/powerpoint/2010/main" val="3403674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GB" sz="1800" b="1" dirty="0">
                <a:solidFill>
                  <a:srgbClr val="FF0000"/>
                </a:solidFill>
              </a:rPr>
              <a:t>Connections</a:t>
            </a:r>
            <a:r>
              <a:rPr lang="en-GB" sz="1800" dirty="0"/>
              <a:t> holds many of the same options as the equivalent section of the User options tab: these can be used to override the application-wide settings. For example, it is possible to set a proxy for just the project, overriding any proxy settings that you set in the User options tab. There </a:t>
            </a:r>
            <a:r>
              <a:rPr lang="en-GB" sz="1800" i="1" dirty="0"/>
              <a:t>are</a:t>
            </a:r>
            <a:r>
              <a:rPr lang="en-GB" sz="1800" dirty="0"/>
              <a:t> a few differences between this sub-tab and that of the User options, however. For example, the "</a:t>
            </a:r>
            <a:r>
              <a:rPr lang="en-GB" sz="1800" b="1" dirty="0">
                <a:solidFill>
                  <a:srgbClr val="FFC000"/>
                </a:solidFill>
              </a:rPr>
              <a:t>Hostname Resolution</a:t>
            </a:r>
            <a:r>
              <a:rPr lang="en-GB" sz="1800" dirty="0"/>
              <a:t>" option (allowing you to map </a:t>
            </a:r>
            <a:r>
              <a:rPr lang="en-GB" sz="1800" b="1" dirty="0">
                <a:solidFill>
                  <a:srgbClr val="FFC000"/>
                </a:solidFill>
              </a:rPr>
              <a:t>domains to IPs </a:t>
            </a:r>
            <a:r>
              <a:rPr lang="en-GB" sz="1800" dirty="0"/>
              <a:t>directly within Burp Suite) can be very handy -- as can the "Out-of-Scope Requests" settings, which enable  us to determine whether Burp will send requests to anything you aren't explicitly targeting (more on this later!).</a:t>
            </a:r>
          </a:p>
          <a:p>
            <a:r>
              <a:rPr lang="en-GB" dirty="0"/>
              <a:t>The </a:t>
            </a:r>
            <a:r>
              <a:rPr lang="en-GB" b="1" dirty="0">
                <a:solidFill>
                  <a:srgbClr val="FF0000"/>
                </a:solidFill>
              </a:rPr>
              <a:t>HTTP</a:t>
            </a:r>
            <a:r>
              <a:rPr lang="en-GB" dirty="0"/>
              <a:t> sub-tab defines how Burp handles various aspects of the HTTP protocol: for example, whether it follows redirects or how to handle unusual response codes.</a:t>
            </a:r>
          </a:p>
          <a:p>
            <a:r>
              <a:rPr lang="en-GB" b="1" dirty="0">
                <a:solidFill>
                  <a:srgbClr val="FF0000"/>
                </a:solidFill>
              </a:rPr>
              <a:t>TLS</a:t>
            </a:r>
            <a:r>
              <a:rPr lang="en-GB" dirty="0"/>
              <a:t> allows us to override application-wide TLS options, as well as showing us a list of public server certificates for sites that we have visited.</a:t>
            </a:r>
          </a:p>
          <a:p>
            <a:r>
              <a:rPr lang="en-GB" dirty="0"/>
              <a:t>The </a:t>
            </a:r>
            <a:r>
              <a:rPr lang="en-GB" b="1" dirty="0">
                <a:solidFill>
                  <a:srgbClr val="FF0000"/>
                </a:solidFill>
              </a:rPr>
              <a:t>Sessions</a:t>
            </a:r>
            <a:r>
              <a:rPr lang="en-GB" b="1" i="1" dirty="0"/>
              <a:t> </a:t>
            </a:r>
            <a:r>
              <a:rPr lang="en-GB" dirty="0"/>
              <a:t>tab provides us with options for handling sessions. It allows us to define how Burp obtains, saves, and uses session cookies that it receives from target sites. It also allows us to define </a:t>
            </a:r>
            <a:r>
              <a:rPr lang="en-GB" b="1" dirty="0">
                <a:solidFill>
                  <a:srgbClr val="FFC000"/>
                </a:solidFill>
              </a:rPr>
              <a:t>macros</a:t>
            </a:r>
            <a:r>
              <a:rPr lang="en-GB" dirty="0"/>
              <a:t> which we can use to automate things such as logging into web applications (giving us an instant authenticated session, assuming we have valid credentials).</a:t>
            </a:r>
          </a:p>
          <a:p>
            <a:r>
              <a:rPr lang="en-GB" dirty="0"/>
              <a:t>There are fewer options in the </a:t>
            </a:r>
            <a:r>
              <a:rPr lang="en-GB" b="1" dirty="0" err="1">
                <a:solidFill>
                  <a:srgbClr val="FF0000"/>
                </a:solidFill>
              </a:rPr>
              <a:t>Misc</a:t>
            </a:r>
            <a:r>
              <a:rPr lang="en-GB" dirty="0"/>
              <a:t> sub-tab than in the equivalent tab for the "User options" section. Many of the options here are also only available if you have access to Burp Pro (such as those configuring Collaborator). That said, there are a couple of options related to logging and the embedded browser (which we will look at in a couple of tasks) that are well worth perusing.</a:t>
            </a:r>
          </a:p>
          <a:p>
            <a:pPr marL="0" indent="0">
              <a:buNone/>
            </a:pPr>
            <a:endParaRPr lang="en-GB" dirty="0"/>
          </a:p>
        </p:txBody>
      </p:sp>
    </p:spTree>
    <p:extLst>
      <p:ext uri="{BB962C8B-B14F-4D97-AF65-F5344CB8AC3E}">
        <p14:creationId xmlns:p14="http://schemas.microsoft.com/office/powerpoint/2010/main" val="22101173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indent="0" algn="ctr">
              <a:buNone/>
            </a:pPr>
            <a:endParaRPr lang="en-GB" dirty="0" smtClean="0"/>
          </a:p>
          <a:p>
            <a:pPr marL="0" indent="0" algn="ctr">
              <a:buNone/>
            </a:pPr>
            <a:endParaRPr lang="en-GB" dirty="0"/>
          </a:p>
          <a:p>
            <a:pPr marL="0" indent="0" algn="ctr">
              <a:buNone/>
            </a:pPr>
            <a:endParaRPr lang="en-GB" dirty="0" smtClean="0"/>
          </a:p>
          <a:p>
            <a:pPr marL="0" indent="0" algn="ctr">
              <a:buNone/>
            </a:pPr>
            <a:endParaRPr lang="en-GB" dirty="0"/>
          </a:p>
          <a:p>
            <a:pPr marL="0" indent="0" algn="ctr">
              <a:buNone/>
            </a:pPr>
            <a:endParaRPr lang="en-GB" dirty="0" smtClean="0"/>
          </a:p>
          <a:p>
            <a:pPr marL="0" indent="0" algn="ctr">
              <a:buNone/>
            </a:pPr>
            <a:endParaRPr lang="en-GB" dirty="0"/>
          </a:p>
          <a:p>
            <a:pPr marL="0" indent="0" algn="ctr">
              <a:buNone/>
            </a:pPr>
            <a:r>
              <a:rPr lang="en-GB" sz="2800" b="1" dirty="0"/>
              <a:t> Introduction to the Burp </a:t>
            </a:r>
            <a:r>
              <a:rPr lang="en-GB" sz="2800" b="1" dirty="0">
                <a:solidFill>
                  <a:srgbClr val="FFC000"/>
                </a:solidFill>
              </a:rPr>
              <a:t>Pro</a:t>
            </a:r>
            <a:r>
              <a:rPr lang="en-GB" sz="2800" b="1" dirty="0">
                <a:solidFill>
                  <a:srgbClr val="FFFF00"/>
                </a:solidFill>
              </a:rPr>
              <a:t>xy</a:t>
            </a:r>
          </a:p>
        </p:txBody>
      </p:sp>
    </p:spTree>
    <p:extLst>
      <p:ext uri="{BB962C8B-B14F-4D97-AF65-F5344CB8AC3E}">
        <p14:creationId xmlns:p14="http://schemas.microsoft.com/office/powerpoint/2010/main" val="35200626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0" indent="0">
              <a:buNone/>
            </a:pPr>
            <a:r>
              <a:rPr lang="en-GB" sz="1800" dirty="0"/>
              <a:t>It allows us to capture requests and responses between ourselves and our target. These can then be manipulated or sent to other tools for further processing before being allowed to continue to their destination</a:t>
            </a:r>
            <a:r>
              <a:rPr lang="en-GB" sz="1800" dirty="0" smtClean="0"/>
              <a:t>.</a:t>
            </a:r>
          </a:p>
          <a:p>
            <a:pPr marL="0" indent="0">
              <a:buNone/>
            </a:pPr>
            <a:endParaRPr lang="en-GB" sz="1800" dirty="0"/>
          </a:p>
          <a:p>
            <a:pPr marL="0" indent="0">
              <a:buNone/>
            </a:pPr>
            <a:endParaRPr lang="en-GB" sz="1800" dirty="0" smtClean="0"/>
          </a:p>
          <a:p>
            <a:pPr marL="0" indent="0">
              <a:buNone/>
            </a:pPr>
            <a:endParaRPr lang="en-GB" sz="1800" dirty="0"/>
          </a:p>
          <a:p>
            <a:pPr marL="0" indent="0">
              <a:buNone/>
            </a:pPr>
            <a:endParaRPr lang="en-GB" sz="1800" dirty="0" smtClean="0"/>
          </a:p>
          <a:p>
            <a:pPr marL="0" indent="0">
              <a:buNone/>
            </a:pPr>
            <a:endParaRPr lang="en-GB" sz="1800" dirty="0"/>
          </a:p>
          <a:p>
            <a:pPr marL="0" indent="0">
              <a:buNone/>
            </a:pPr>
            <a:r>
              <a:rPr lang="en-GB" sz="1600" dirty="0" smtClean="0"/>
              <a:t>For </a:t>
            </a:r>
            <a:r>
              <a:rPr lang="en-GB" sz="1600" dirty="0"/>
              <a:t>example, the proxy will not intercept server responses by default unless we explicitly ask it to on a per-request basis. We can override the default setting by selecting the "Intercept responses based on the following rules" checkbox and picking one or more rules. The "</a:t>
            </a:r>
            <a:r>
              <a:rPr lang="en-GB" sz="1600" b="1" dirty="0">
                <a:solidFill>
                  <a:srgbClr val="FFFF00"/>
                </a:solidFill>
              </a:rPr>
              <a:t>Or</a:t>
            </a:r>
            <a:r>
              <a:rPr lang="en-GB" sz="1600" dirty="0">
                <a:solidFill>
                  <a:srgbClr val="FFFF00"/>
                </a:solidFill>
              </a:rPr>
              <a:t> </a:t>
            </a:r>
            <a:r>
              <a:rPr lang="en-GB" sz="1600" b="1" dirty="0">
                <a:solidFill>
                  <a:srgbClr val="FFFF00"/>
                </a:solidFill>
              </a:rPr>
              <a:t>Request</a:t>
            </a:r>
            <a:r>
              <a:rPr lang="en-GB" sz="1600" dirty="0">
                <a:solidFill>
                  <a:srgbClr val="FFFF00"/>
                </a:solidFill>
              </a:rPr>
              <a:t> </a:t>
            </a:r>
            <a:r>
              <a:rPr lang="en-GB" sz="1600" b="1" dirty="0">
                <a:solidFill>
                  <a:srgbClr val="FFFF00"/>
                </a:solidFill>
              </a:rPr>
              <a:t>Was Intercepted</a:t>
            </a:r>
            <a:r>
              <a:rPr lang="en-GB" sz="1600" dirty="0"/>
              <a:t>" rule is good for catching responses to all requests that were intercepted by the proxy</a:t>
            </a:r>
            <a:r>
              <a:rPr lang="en-GB" sz="1600" dirty="0" smtClean="0"/>
              <a:t>:</a:t>
            </a:r>
          </a:p>
          <a:p>
            <a:pPr marL="0" indent="0">
              <a:buNone/>
            </a:pPr>
            <a:r>
              <a:rPr lang="en-GB" sz="1600" dirty="0"/>
              <a:t>                                                                                                                                                           </a:t>
            </a:r>
            <a:r>
              <a:rPr lang="en-GB" sz="1600" b="1" dirty="0">
                <a:solidFill>
                  <a:srgbClr val="FFFF00"/>
                </a:solidFill>
              </a:rPr>
              <a:t>The "And URL Is in target scope</a:t>
            </a:r>
            <a:r>
              <a:rPr lang="en-GB" sz="1600" dirty="0"/>
              <a:t>" is another very good default rule; we will look at scoping later in this room.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797" y="1081300"/>
            <a:ext cx="11434629" cy="188026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24" y="4012442"/>
            <a:ext cx="8203057" cy="2845558"/>
          </a:xfrm>
          <a:prstGeom prst="rect">
            <a:avLst/>
          </a:prstGeom>
        </p:spPr>
      </p:pic>
    </p:spTree>
    <p:extLst>
      <p:ext uri="{BB962C8B-B14F-4D97-AF65-F5344CB8AC3E}">
        <p14:creationId xmlns:p14="http://schemas.microsoft.com/office/powerpoint/2010/main" val="300969791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1066</TotalTime>
  <Words>2130</Words>
  <Application>Microsoft Office PowerPoint</Application>
  <PresentationFormat>Widescreen</PresentationFormat>
  <Paragraphs>216</Paragraphs>
  <Slides>57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Century Gothic</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Scoping and Targeting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ROCKTIM</dc:creator>
  <cp:lastModifiedBy>ROCKTIM</cp:lastModifiedBy>
  <cp:revision>44</cp:revision>
  <dcterms:created xsi:type="dcterms:W3CDTF">2022-10-25T05:44:04Z</dcterms:created>
  <dcterms:modified xsi:type="dcterms:W3CDTF">2022-10-30T16:07:02Z</dcterms:modified>
</cp:coreProperties>
</file>